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877" r:id="rId1"/>
  </p:sldMasterIdLst>
  <p:notesMasterIdLst>
    <p:notesMasterId r:id="rId12"/>
  </p:notesMasterIdLst>
  <p:handoutMasterIdLst>
    <p:handoutMasterId r:id="rId13"/>
  </p:handoutMasterIdLst>
  <p:sldIdLst>
    <p:sldId id="858" r:id="rId2"/>
    <p:sldId id="1204" r:id="rId3"/>
    <p:sldId id="1203" r:id="rId4"/>
    <p:sldId id="1159" r:id="rId5"/>
    <p:sldId id="1197" r:id="rId6"/>
    <p:sldId id="1198" r:id="rId7"/>
    <p:sldId id="1199" r:id="rId8"/>
    <p:sldId id="1200" r:id="rId9"/>
    <p:sldId id="1201" r:id="rId10"/>
    <p:sldId id="1202" r:id="rId11"/>
  </p:sldIdLst>
  <p:sldSz cx="9144000" cy="6858000" type="letter"/>
  <p:notesSz cx="7010400" cy="9296400"/>
  <p:defaultTextStyle>
    <a:defPPr>
      <a:defRPr lang="en-US"/>
    </a:defPPr>
    <a:lvl1pPr algn="ctr" rtl="0" eaLnBrk="0" fontAlgn="base" hangingPunct="0">
      <a:spcBef>
        <a:spcPct val="0"/>
      </a:spcBef>
      <a:spcAft>
        <a:spcPct val="0"/>
      </a:spcAft>
      <a:defRPr sz="1100" kern="1200">
        <a:solidFill>
          <a:schemeClr val="tx1"/>
        </a:solidFill>
        <a:latin typeface="Arial" charset="0"/>
        <a:ea typeface="+mn-ea"/>
        <a:cs typeface="+mn-cs"/>
      </a:defRPr>
    </a:lvl1pPr>
    <a:lvl2pPr marL="457200" algn="ctr" rtl="0" eaLnBrk="0" fontAlgn="base" hangingPunct="0">
      <a:spcBef>
        <a:spcPct val="0"/>
      </a:spcBef>
      <a:spcAft>
        <a:spcPct val="0"/>
      </a:spcAft>
      <a:defRPr sz="1100" kern="1200">
        <a:solidFill>
          <a:schemeClr val="tx1"/>
        </a:solidFill>
        <a:latin typeface="Arial" charset="0"/>
        <a:ea typeface="+mn-ea"/>
        <a:cs typeface="+mn-cs"/>
      </a:defRPr>
    </a:lvl2pPr>
    <a:lvl3pPr marL="914400" algn="ctr" rtl="0" eaLnBrk="0" fontAlgn="base" hangingPunct="0">
      <a:spcBef>
        <a:spcPct val="0"/>
      </a:spcBef>
      <a:spcAft>
        <a:spcPct val="0"/>
      </a:spcAft>
      <a:defRPr sz="1100" kern="1200">
        <a:solidFill>
          <a:schemeClr val="tx1"/>
        </a:solidFill>
        <a:latin typeface="Arial" charset="0"/>
        <a:ea typeface="+mn-ea"/>
        <a:cs typeface="+mn-cs"/>
      </a:defRPr>
    </a:lvl3pPr>
    <a:lvl4pPr marL="1371600" algn="ctr" rtl="0" eaLnBrk="0" fontAlgn="base" hangingPunct="0">
      <a:spcBef>
        <a:spcPct val="0"/>
      </a:spcBef>
      <a:spcAft>
        <a:spcPct val="0"/>
      </a:spcAft>
      <a:defRPr sz="1100" kern="1200">
        <a:solidFill>
          <a:schemeClr val="tx1"/>
        </a:solidFill>
        <a:latin typeface="Arial" charset="0"/>
        <a:ea typeface="+mn-ea"/>
        <a:cs typeface="+mn-cs"/>
      </a:defRPr>
    </a:lvl4pPr>
    <a:lvl5pPr marL="1828800" algn="ctr" rtl="0" eaLnBrk="0" fontAlgn="base" hangingPunct="0">
      <a:spcBef>
        <a:spcPct val="0"/>
      </a:spcBef>
      <a:spcAft>
        <a:spcPct val="0"/>
      </a:spcAft>
      <a:defRPr sz="1100" kern="1200">
        <a:solidFill>
          <a:schemeClr val="tx1"/>
        </a:solidFill>
        <a:latin typeface="Arial" charset="0"/>
        <a:ea typeface="+mn-ea"/>
        <a:cs typeface="+mn-cs"/>
      </a:defRPr>
    </a:lvl5pPr>
    <a:lvl6pPr marL="2286000" algn="l" defTabSz="914400" rtl="0" eaLnBrk="1" latinLnBrk="0" hangingPunct="1">
      <a:defRPr sz="1100" kern="1200">
        <a:solidFill>
          <a:schemeClr val="tx1"/>
        </a:solidFill>
        <a:latin typeface="Arial" charset="0"/>
        <a:ea typeface="+mn-ea"/>
        <a:cs typeface="+mn-cs"/>
      </a:defRPr>
    </a:lvl6pPr>
    <a:lvl7pPr marL="2743200" algn="l" defTabSz="914400" rtl="0" eaLnBrk="1" latinLnBrk="0" hangingPunct="1">
      <a:defRPr sz="1100" kern="1200">
        <a:solidFill>
          <a:schemeClr val="tx1"/>
        </a:solidFill>
        <a:latin typeface="Arial" charset="0"/>
        <a:ea typeface="+mn-ea"/>
        <a:cs typeface="+mn-cs"/>
      </a:defRPr>
    </a:lvl7pPr>
    <a:lvl8pPr marL="3200400" algn="l" defTabSz="914400" rtl="0" eaLnBrk="1" latinLnBrk="0" hangingPunct="1">
      <a:defRPr sz="1100" kern="1200">
        <a:solidFill>
          <a:schemeClr val="tx1"/>
        </a:solidFill>
        <a:latin typeface="Arial" charset="0"/>
        <a:ea typeface="+mn-ea"/>
        <a:cs typeface="+mn-cs"/>
      </a:defRPr>
    </a:lvl8pPr>
    <a:lvl9pPr marL="3657600" algn="l" defTabSz="914400" rtl="0" eaLnBrk="1" latinLnBrk="0" hangingPunct="1">
      <a:defRPr sz="1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3">
          <p15:clr>
            <a:srgbClr val="A4A3A4"/>
          </p15:clr>
        </p15:guide>
        <p15:guide id="2" pos="243">
          <p15:clr>
            <a:srgbClr val="A4A3A4"/>
          </p15:clr>
        </p15:guide>
      </p15:sldGuideLst>
    </p:ext>
    <p:ext uri="{2D200454-40CA-4A62-9FC3-DE9A4176ACB9}">
      <p15:notesGuideLst xmlns:p15="http://schemas.microsoft.com/office/powerpoint/2012/main">
        <p15:guide id="1" orient="horz" pos="2928">
          <p15:clr>
            <a:srgbClr val="A4A3A4"/>
          </p15:clr>
        </p15:guide>
        <p15:guide id="2" pos="22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9646"/>
    <a:srgbClr val="FFC000"/>
    <a:srgbClr val="66FF66"/>
    <a:srgbClr val="33CC33"/>
    <a:srgbClr val="FFFF99"/>
    <a:srgbClr val="C1FFC1"/>
    <a:srgbClr val="4DD34D"/>
    <a:srgbClr val="009900"/>
    <a:srgbClr val="99FF99"/>
    <a:srgbClr val="72A2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7209" autoAdjust="0"/>
  </p:normalViewPr>
  <p:slideViewPr>
    <p:cSldViewPr>
      <p:cViewPr varScale="1">
        <p:scale>
          <a:sx n="74" d="100"/>
          <a:sy n="74" d="100"/>
        </p:scale>
        <p:origin x="1104" y="60"/>
      </p:cViewPr>
      <p:guideLst>
        <p:guide orient="horz" pos="373"/>
        <p:guide pos="243"/>
      </p:guideLst>
    </p:cSldViewPr>
  </p:slideViewPr>
  <p:outlineViewPr>
    <p:cViewPr>
      <p:scale>
        <a:sx n="75" d="100"/>
        <a:sy n="75" d="100"/>
      </p:scale>
      <p:origin x="0" y="0"/>
    </p:cViewPr>
  </p:outlineViewPr>
  <p:notesTextViewPr>
    <p:cViewPr>
      <p:scale>
        <a:sx n="80" d="100"/>
        <a:sy n="80" d="100"/>
      </p:scale>
      <p:origin x="0" y="0"/>
    </p:cViewPr>
  </p:notesTextViewPr>
  <p:sorterViewPr>
    <p:cViewPr varScale="1">
      <p:scale>
        <a:sx n="100" d="100"/>
        <a:sy n="100" d="100"/>
      </p:scale>
      <p:origin x="0" y="0"/>
    </p:cViewPr>
  </p:sorterViewPr>
  <p:notesViewPr>
    <p:cSldViewPr>
      <p:cViewPr varScale="1">
        <p:scale>
          <a:sx n="40" d="100"/>
          <a:sy n="40" d="100"/>
        </p:scale>
        <p:origin x="-1392" y="-96"/>
      </p:cViewPr>
      <p:guideLst>
        <p:guide orient="horz" pos="2928"/>
        <p:guide pos="221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lumMod val="50000"/>
                </a:schemeClr>
              </a:solidFill>
              <a:ln w="19050">
                <a:solidFill>
                  <a:schemeClr val="lt1"/>
                </a:solidFill>
              </a:ln>
              <a:effectLst/>
            </c:spPr>
          </c:dPt>
          <c:dPt>
            <c:idx val="1"/>
            <c:bubble3D val="0"/>
            <c:spPr>
              <a:solidFill>
                <a:schemeClr val="accent2">
                  <a:lumMod val="75000"/>
                </a:schemeClr>
              </a:solidFill>
              <a:ln w="19050">
                <a:solidFill>
                  <a:schemeClr val="lt1"/>
                </a:solidFill>
              </a:ln>
              <a:effectLst/>
            </c:spPr>
          </c:dPt>
          <c:dPt>
            <c:idx val="2"/>
            <c:bubble3D val="0"/>
            <c:spPr>
              <a:solidFill>
                <a:schemeClr val="accent3">
                  <a:lumMod val="75000"/>
                </a:schemeClr>
              </a:solidFill>
              <a:ln w="19050">
                <a:solidFill>
                  <a:schemeClr val="lt1"/>
                </a:solidFill>
              </a:ln>
              <a:effectLst/>
            </c:spPr>
          </c:dPt>
          <c:dPt>
            <c:idx val="3"/>
            <c:bubble3D val="0"/>
            <c:spPr>
              <a:solidFill>
                <a:schemeClr val="accent3">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2"/>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Strongly Favor</c:v>
                </c:pt>
                <c:pt idx="1">
                  <c:v>Somewhat Favor</c:v>
                </c:pt>
                <c:pt idx="2">
                  <c:v>Somewhat Oppose</c:v>
                </c:pt>
                <c:pt idx="3">
                  <c:v>Strongly Oppose</c:v>
                </c:pt>
                <c:pt idx="4">
                  <c:v>Unsure</c:v>
                </c:pt>
              </c:strCache>
            </c:strRef>
          </c:cat>
          <c:val>
            <c:numRef>
              <c:f>Sheet1!$B$2:$B$6</c:f>
              <c:numCache>
                <c:formatCode>General</c:formatCode>
                <c:ptCount val="5"/>
                <c:pt idx="0">
                  <c:v>13</c:v>
                </c:pt>
                <c:pt idx="1">
                  <c:v>22</c:v>
                </c:pt>
                <c:pt idx="2">
                  <c:v>22</c:v>
                </c:pt>
                <c:pt idx="3">
                  <c:v>29</c:v>
                </c:pt>
                <c:pt idx="4">
                  <c:v>15</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9061384514435709"/>
          <c:y val="0.38314419291338581"/>
          <c:w val="0.30811476903979812"/>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lumMod val="50000"/>
                </a:schemeClr>
              </a:solidFill>
              <a:ln w="19050">
                <a:solidFill>
                  <a:schemeClr val="lt1"/>
                </a:solidFill>
              </a:ln>
              <a:effectLst/>
            </c:spPr>
          </c:dPt>
          <c:dPt>
            <c:idx val="1"/>
            <c:bubble3D val="0"/>
            <c:spPr>
              <a:solidFill>
                <a:schemeClr val="accent2">
                  <a:lumMod val="75000"/>
                </a:schemeClr>
              </a:solidFill>
              <a:ln w="19050">
                <a:solidFill>
                  <a:schemeClr val="lt1"/>
                </a:solidFill>
              </a:ln>
              <a:effectLst/>
            </c:spPr>
          </c:dPt>
          <c:dPt>
            <c:idx val="2"/>
            <c:bubble3D val="0"/>
            <c:spPr>
              <a:solidFill>
                <a:schemeClr val="accent3">
                  <a:lumMod val="75000"/>
                </a:schemeClr>
              </a:solidFill>
              <a:ln w="19050">
                <a:solidFill>
                  <a:schemeClr val="lt1"/>
                </a:solidFill>
              </a:ln>
              <a:effectLst/>
            </c:spPr>
          </c:dPt>
          <c:dPt>
            <c:idx val="3"/>
            <c:bubble3D val="0"/>
            <c:spPr>
              <a:solidFill>
                <a:schemeClr val="accent3">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2"/>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Strongly Favor</c:v>
                </c:pt>
                <c:pt idx="1">
                  <c:v>Somewhat Favor</c:v>
                </c:pt>
                <c:pt idx="2">
                  <c:v>Somewhat Oppose</c:v>
                </c:pt>
                <c:pt idx="3">
                  <c:v>Strongly Oppose</c:v>
                </c:pt>
                <c:pt idx="4">
                  <c:v>Unsure</c:v>
                </c:pt>
              </c:strCache>
            </c:strRef>
          </c:cat>
          <c:val>
            <c:numRef>
              <c:f>Sheet1!$B$2:$B$6</c:f>
              <c:numCache>
                <c:formatCode>General</c:formatCode>
                <c:ptCount val="5"/>
                <c:pt idx="0">
                  <c:v>9</c:v>
                </c:pt>
                <c:pt idx="1">
                  <c:v>14</c:v>
                </c:pt>
                <c:pt idx="2">
                  <c:v>27</c:v>
                </c:pt>
                <c:pt idx="3">
                  <c:v>44</c:v>
                </c:pt>
                <c:pt idx="4">
                  <c:v>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9061384514435697"/>
          <c:y val="0.38314419291338581"/>
          <c:w val="0.30811476903979812"/>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lumMod val="50000"/>
                </a:schemeClr>
              </a:solidFill>
              <a:ln w="19050">
                <a:solidFill>
                  <a:schemeClr val="lt1"/>
                </a:solidFill>
              </a:ln>
              <a:effectLst/>
            </c:spPr>
          </c:dPt>
          <c:dPt>
            <c:idx val="1"/>
            <c:bubble3D val="0"/>
            <c:spPr>
              <a:solidFill>
                <a:schemeClr val="accent2">
                  <a:lumMod val="75000"/>
                </a:schemeClr>
              </a:solidFill>
              <a:ln w="19050">
                <a:solidFill>
                  <a:schemeClr val="lt1"/>
                </a:solidFill>
              </a:ln>
              <a:effectLst/>
            </c:spPr>
          </c:dPt>
          <c:dPt>
            <c:idx val="2"/>
            <c:bubble3D val="0"/>
            <c:spPr>
              <a:solidFill>
                <a:schemeClr val="accent3">
                  <a:lumMod val="75000"/>
                </a:schemeClr>
              </a:solidFill>
              <a:ln w="19050">
                <a:solidFill>
                  <a:schemeClr val="lt1"/>
                </a:solidFill>
              </a:ln>
              <a:effectLst/>
            </c:spPr>
          </c:dPt>
          <c:dPt>
            <c:idx val="3"/>
            <c:bubble3D val="0"/>
            <c:spPr>
              <a:solidFill>
                <a:schemeClr val="accent3">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2"/>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Strongly Favor</c:v>
                </c:pt>
                <c:pt idx="1">
                  <c:v>Somewhat Favor</c:v>
                </c:pt>
                <c:pt idx="2">
                  <c:v>Somewhat Oppose</c:v>
                </c:pt>
                <c:pt idx="3">
                  <c:v>Strongly Oppose</c:v>
                </c:pt>
                <c:pt idx="4">
                  <c:v>Unsure</c:v>
                </c:pt>
              </c:strCache>
            </c:strRef>
          </c:cat>
          <c:val>
            <c:numRef>
              <c:f>Sheet1!$B$2:$B$6</c:f>
              <c:numCache>
                <c:formatCode>General</c:formatCode>
                <c:ptCount val="5"/>
                <c:pt idx="0">
                  <c:v>9</c:v>
                </c:pt>
                <c:pt idx="1">
                  <c:v>19</c:v>
                </c:pt>
                <c:pt idx="2">
                  <c:v>25</c:v>
                </c:pt>
                <c:pt idx="3">
                  <c:v>41</c:v>
                </c:pt>
                <c:pt idx="4">
                  <c:v>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9061384514435697"/>
          <c:y val="0.38314419291338581"/>
          <c:w val="0.30811476903979812"/>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460872446618756E-2"/>
          <c:y val="8.9600639763779535E-2"/>
          <c:w val="0.59669472781522293"/>
          <c:h val="0.79579872047244093"/>
        </c:manualLayout>
      </c:layout>
      <c:pieChart>
        <c:varyColors val="1"/>
        <c:ser>
          <c:idx val="0"/>
          <c:order val="0"/>
          <c:tx>
            <c:strRef>
              <c:f>Sheet1!$B$1</c:f>
              <c:strCache>
                <c:ptCount val="1"/>
                <c:pt idx="0">
                  <c:v>Sales</c:v>
                </c:pt>
              </c:strCache>
            </c:strRef>
          </c:tx>
          <c:dPt>
            <c:idx val="0"/>
            <c:bubble3D val="0"/>
            <c:spPr>
              <a:solidFill>
                <a:schemeClr val="accent2">
                  <a:lumMod val="75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bg1">
                  <a:lumMod val="75000"/>
                </a:schemeClr>
              </a:solidFill>
              <a:ln w="19050">
                <a:solidFill>
                  <a:schemeClr val="lt1"/>
                </a:solidFill>
              </a:ln>
              <a:effectLst/>
            </c:spPr>
          </c:dPt>
          <c:dPt>
            <c:idx val="3"/>
            <c:bubble3D val="0"/>
            <c:spPr>
              <a:solidFill>
                <a:schemeClr val="accent3">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2"/>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Candidate G/ Favor Tax</c:v>
                </c:pt>
                <c:pt idx="1">
                  <c:v>Candidate S/ Oppose Tax</c:v>
                </c:pt>
                <c:pt idx="2">
                  <c:v>Unsure</c:v>
                </c:pt>
              </c:strCache>
            </c:strRef>
          </c:cat>
          <c:val>
            <c:numRef>
              <c:f>Sheet1!$B$2:$B$4</c:f>
              <c:numCache>
                <c:formatCode>General</c:formatCode>
                <c:ptCount val="3"/>
                <c:pt idx="0">
                  <c:v>27</c:v>
                </c:pt>
                <c:pt idx="1">
                  <c:v>54</c:v>
                </c:pt>
                <c:pt idx="2">
                  <c:v>19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5293018463974994"/>
          <c:y val="0.31325959645669293"/>
          <c:w val="0.34706981536025011"/>
          <c:h val="0.37348080708661419"/>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3">
                  <a:lumMod val="50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accent2">
                  <a:lumMod val="75000"/>
                </a:schemeClr>
              </a:solidFill>
              <a:ln w="19050">
                <a:solidFill>
                  <a:schemeClr val="lt1"/>
                </a:solidFill>
              </a:ln>
              <a:effectLst/>
            </c:spPr>
          </c:dPt>
          <c:dPt>
            <c:idx val="3"/>
            <c:bubble3D val="0"/>
            <c:spPr>
              <a:solidFill>
                <a:schemeClr val="accent2">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1"/>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Strongly Agree</c:v>
                </c:pt>
                <c:pt idx="1">
                  <c:v>Somewhat Agree</c:v>
                </c:pt>
                <c:pt idx="2">
                  <c:v>Somewhat Disagree</c:v>
                </c:pt>
                <c:pt idx="3">
                  <c:v>Strongly Disagree</c:v>
                </c:pt>
                <c:pt idx="4">
                  <c:v>Unsure</c:v>
                </c:pt>
              </c:strCache>
            </c:strRef>
          </c:cat>
          <c:val>
            <c:numRef>
              <c:f>Sheet1!$B$2:$B$6</c:f>
              <c:numCache>
                <c:formatCode>General</c:formatCode>
                <c:ptCount val="5"/>
                <c:pt idx="0">
                  <c:v>51</c:v>
                </c:pt>
                <c:pt idx="1">
                  <c:v>22</c:v>
                </c:pt>
                <c:pt idx="2">
                  <c:v>12</c:v>
                </c:pt>
                <c:pt idx="3">
                  <c:v>11</c:v>
                </c:pt>
                <c:pt idx="4">
                  <c:v>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5546668418182197"/>
          <c:y val="0.38314419291338581"/>
          <c:w val="0.3432619295551273"/>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3">
                  <a:lumMod val="50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accent2">
                  <a:lumMod val="75000"/>
                </a:schemeClr>
              </a:solidFill>
              <a:ln w="19050">
                <a:solidFill>
                  <a:schemeClr val="lt1"/>
                </a:solidFill>
              </a:ln>
              <a:effectLst/>
            </c:spPr>
          </c:dPt>
          <c:dPt>
            <c:idx val="3"/>
            <c:bubble3D val="0"/>
            <c:spPr>
              <a:solidFill>
                <a:schemeClr val="accent2">
                  <a:lumMod val="50000"/>
                </a:schemeClr>
              </a:solidFill>
              <a:ln w="19050">
                <a:solidFill>
                  <a:schemeClr val="lt1"/>
                </a:solidFill>
              </a:ln>
              <a:effectLst/>
            </c:spPr>
          </c:dPt>
          <c:dPt>
            <c:idx val="4"/>
            <c:bubble3D val="0"/>
            <c:spPr>
              <a:solidFill>
                <a:schemeClr val="bg1">
                  <a:lumMod val="65000"/>
                </a:schemeClr>
              </a:solidFill>
              <a:ln w="19050">
                <a:solidFill>
                  <a:schemeClr val="lt1"/>
                </a:solidFill>
              </a:ln>
              <a:effectLst/>
            </c:spPr>
          </c:dPt>
          <c:dLbls>
            <c:dLbl>
              <c:idx val="1"/>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Strongly Agree</c:v>
                </c:pt>
                <c:pt idx="1">
                  <c:v>Somewhat Agree</c:v>
                </c:pt>
                <c:pt idx="2">
                  <c:v>Somewhat Disagree</c:v>
                </c:pt>
                <c:pt idx="3">
                  <c:v>Strongly Disagree</c:v>
                </c:pt>
                <c:pt idx="4">
                  <c:v>Unsure</c:v>
                </c:pt>
              </c:strCache>
            </c:strRef>
          </c:cat>
          <c:val>
            <c:numRef>
              <c:f>Sheet1!$B$2:$B$6</c:f>
              <c:numCache>
                <c:formatCode>General</c:formatCode>
                <c:ptCount val="5"/>
                <c:pt idx="0">
                  <c:v>41</c:v>
                </c:pt>
                <c:pt idx="1">
                  <c:v>26</c:v>
                </c:pt>
                <c:pt idx="2">
                  <c:v>12</c:v>
                </c:pt>
                <c:pt idx="3">
                  <c:v>14</c:v>
                </c:pt>
                <c:pt idx="4">
                  <c:v>7</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5546668418182197"/>
          <c:y val="0.38314419291338581"/>
          <c:w val="0.3432619295551273"/>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3">
                  <a:lumMod val="50000"/>
                </a:schemeClr>
              </a:solidFill>
              <a:ln w="19050">
                <a:solidFill>
                  <a:schemeClr val="lt1"/>
                </a:solidFill>
              </a:ln>
              <a:effectLst/>
            </c:spPr>
          </c:dPt>
          <c:dPt>
            <c:idx val="1"/>
            <c:bubble3D val="0"/>
            <c:spPr>
              <a:solidFill>
                <a:schemeClr val="accent3">
                  <a:lumMod val="75000"/>
                </a:schemeClr>
              </a:solidFill>
              <a:ln w="19050">
                <a:solidFill>
                  <a:schemeClr val="lt1"/>
                </a:solidFill>
              </a:ln>
              <a:effectLst/>
            </c:spPr>
          </c:dPt>
          <c:dPt>
            <c:idx val="2"/>
            <c:bubble3D val="0"/>
            <c:spPr>
              <a:solidFill>
                <a:schemeClr val="accent2">
                  <a:lumMod val="75000"/>
                </a:schemeClr>
              </a:solidFill>
              <a:ln w="19050">
                <a:solidFill>
                  <a:schemeClr val="lt1"/>
                </a:solidFill>
              </a:ln>
              <a:effectLst/>
            </c:spPr>
          </c:dPt>
          <c:dPt>
            <c:idx val="3"/>
            <c:bubble3D val="0"/>
            <c:spPr>
              <a:solidFill>
                <a:schemeClr val="accent2">
                  <a:lumMod val="50000"/>
                </a:schemeClr>
              </a:solidFill>
              <a:ln w="19050">
                <a:solidFill>
                  <a:schemeClr val="lt1"/>
                </a:solidFill>
              </a:ln>
              <a:effectLst/>
            </c:spPr>
          </c:dPt>
          <c:dPt>
            <c:idx val="4"/>
            <c:bubble3D val="0"/>
            <c:spPr>
              <a:solidFill>
                <a:schemeClr val="bg1">
                  <a:lumMod val="75000"/>
                </a:schemeClr>
              </a:solidFill>
              <a:ln w="19050">
                <a:solidFill>
                  <a:schemeClr val="lt1"/>
                </a:solidFill>
              </a:ln>
              <a:effectLst/>
            </c:spPr>
          </c:dPt>
          <c:dLbls>
            <c:dLbl>
              <c:idx val="1"/>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dLbl>
            <c:dLbl>
              <c:idx val="4"/>
              <c:delete val="1"/>
              <c:extLst>
                <c:ext xmlns:c15="http://schemas.microsoft.com/office/drawing/2012/chart" uri="{CE6537A1-D6FC-4f65-9D91-7224C49458BB}"/>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Very Frequently</c:v>
                </c:pt>
                <c:pt idx="1">
                  <c:v>Somewhat Frequently</c:v>
                </c:pt>
                <c:pt idx="2">
                  <c:v>Not Too Frequently</c:v>
                </c:pt>
                <c:pt idx="3">
                  <c:v>Not At All/Never</c:v>
                </c:pt>
                <c:pt idx="4">
                  <c:v>Unsure</c:v>
                </c:pt>
              </c:strCache>
            </c:strRef>
          </c:cat>
          <c:val>
            <c:numRef>
              <c:f>Sheet1!$B$2:$B$6</c:f>
              <c:numCache>
                <c:formatCode>General</c:formatCode>
                <c:ptCount val="5"/>
                <c:pt idx="0">
                  <c:v>9</c:v>
                </c:pt>
                <c:pt idx="1">
                  <c:v>25</c:v>
                </c:pt>
                <c:pt idx="2">
                  <c:v>32</c:v>
                </c:pt>
                <c:pt idx="3">
                  <c:v>33</c:v>
                </c:pt>
                <c:pt idx="4">
                  <c:v>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5546668418182197"/>
          <c:y val="0.38314419291338581"/>
          <c:w val="0.3432619295551273"/>
          <c:h val="0.35810900590551181"/>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1060" tIns="45530" rIns="91060" bIns="45530" numCol="1" anchor="t" anchorCtr="0" compatLnSpc="1">
            <a:prstTxWarp prst="textNoShape">
              <a:avLst/>
            </a:prstTxWarp>
          </a:bodyPr>
          <a:lstStyle>
            <a:lvl1pPr algn="l" defTabSz="909638">
              <a:defRPr sz="1200">
                <a:latin typeface="Times New Roman" pitchFamily="18" charset="0"/>
              </a:defRPr>
            </a:lvl1pPr>
          </a:lstStyle>
          <a:p>
            <a:pPr>
              <a:defRPr/>
            </a:pPr>
            <a:endParaRPr lang="en-US"/>
          </a:p>
        </p:txBody>
      </p:sp>
      <p:sp>
        <p:nvSpPr>
          <p:cNvPr id="109571"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1060" tIns="45530" rIns="91060" bIns="45530" numCol="1" anchor="t" anchorCtr="0" compatLnSpc="1">
            <a:prstTxWarp prst="textNoShape">
              <a:avLst/>
            </a:prstTxWarp>
          </a:bodyPr>
          <a:lstStyle>
            <a:lvl1pPr algn="r" defTabSz="909638">
              <a:defRPr sz="1200">
                <a:latin typeface="Times New Roman" pitchFamily="18" charset="0"/>
              </a:defRPr>
            </a:lvl1pPr>
          </a:lstStyle>
          <a:p>
            <a:pPr>
              <a:defRPr/>
            </a:pPr>
            <a:endParaRPr lang="en-US"/>
          </a:p>
        </p:txBody>
      </p:sp>
      <p:sp>
        <p:nvSpPr>
          <p:cNvPr id="109572"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1060" tIns="45530" rIns="91060" bIns="45530" numCol="1" anchor="b" anchorCtr="0" compatLnSpc="1">
            <a:prstTxWarp prst="textNoShape">
              <a:avLst/>
            </a:prstTxWarp>
          </a:bodyPr>
          <a:lstStyle>
            <a:lvl1pPr algn="l" defTabSz="909638">
              <a:defRPr sz="1200">
                <a:latin typeface="Times New Roman" pitchFamily="18" charset="0"/>
              </a:defRPr>
            </a:lvl1pPr>
          </a:lstStyle>
          <a:p>
            <a:pPr>
              <a:defRPr/>
            </a:pPr>
            <a:endParaRPr lang="en-US"/>
          </a:p>
        </p:txBody>
      </p:sp>
      <p:sp>
        <p:nvSpPr>
          <p:cNvPr id="109573"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1060" tIns="45530" rIns="91060" bIns="45530" numCol="1" anchor="b" anchorCtr="0" compatLnSpc="1">
            <a:prstTxWarp prst="textNoShape">
              <a:avLst/>
            </a:prstTxWarp>
          </a:bodyPr>
          <a:lstStyle>
            <a:lvl1pPr algn="r" defTabSz="909638">
              <a:defRPr sz="1200">
                <a:latin typeface="Times New Roman" pitchFamily="18" charset="0"/>
              </a:defRPr>
            </a:lvl1pPr>
          </a:lstStyle>
          <a:p>
            <a:pPr>
              <a:defRPr/>
            </a:pPr>
            <a:fld id="{A604F3AF-B895-41C8-9325-D0F433A65604}" type="slidenum">
              <a:rPr lang="en-US"/>
              <a:pPr>
                <a:defRPr/>
              </a:pPr>
              <a:t>‹#›</a:t>
            </a:fld>
            <a:endParaRPr lang="en-US"/>
          </a:p>
        </p:txBody>
      </p:sp>
    </p:spTree>
    <p:extLst>
      <p:ext uri="{BB962C8B-B14F-4D97-AF65-F5344CB8AC3E}">
        <p14:creationId xmlns:p14="http://schemas.microsoft.com/office/powerpoint/2010/main" val="2696057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1060" tIns="45530" rIns="91060" bIns="45530" numCol="1" anchor="t" anchorCtr="0" compatLnSpc="1">
            <a:prstTxWarp prst="textNoShape">
              <a:avLst/>
            </a:prstTxWarp>
          </a:bodyPr>
          <a:lstStyle>
            <a:lvl1pPr algn="l" defTabSz="909638">
              <a:defRPr sz="1200">
                <a:latin typeface="Times New Roman" pitchFamily="18" charset="0"/>
              </a:defRPr>
            </a:lvl1pPr>
          </a:lstStyle>
          <a:p>
            <a:pPr>
              <a:defRPr/>
            </a:pPr>
            <a:endParaRPr lang="en-US"/>
          </a:p>
        </p:txBody>
      </p:sp>
      <p:sp>
        <p:nvSpPr>
          <p:cNvPr id="160771"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1060" tIns="45530" rIns="91060" bIns="45530" numCol="1" anchor="t" anchorCtr="0" compatLnSpc="1">
            <a:prstTxWarp prst="textNoShape">
              <a:avLst/>
            </a:prstTxWarp>
          </a:bodyPr>
          <a:lstStyle>
            <a:lvl1pPr algn="r" defTabSz="909638">
              <a:defRPr sz="1200">
                <a:latin typeface="Times New Roman" pitchFamily="18"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92213" y="696913"/>
            <a:ext cx="4651375" cy="34877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3" name="Rectangle 5"/>
          <p:cNvSpPr>
            <a:spLocks noGrp="1" noChangeArrowheads="1"/>
          </p:cNvSpPr>
          <p:nvPr>
            <p:ph type="body" sz="quarter" idx="3"/>
          </p:nvPr>
        </p:nvSpPr>
        <p:spPr bwMode="auto">
          <a:xfrm>
            <a:off x="936625" y="4416425"/>
            <a:ext cx="5137150" cy="4183063"/>
          </a:xfrm>
          <a:prstGeom prst="rect">
            <a:avLst/>
          </a:prstGeom>
          <a:noFill/>
          <a:ln w="9525">
            <a:noFill/>
            <a:miter lim="800000"/>
            <a:headEnd/>
            <a:tailEnd/>
          </a:ln>
          <a:effectLst/>
        </p:spPr>
        <p:txBody>
          <a:bodyPr vert="horz" wrap="square" lIns="91060" tIns="45530" rIns="91060" bIns="455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0774"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1060" tIns="45530" rIns="91060" bIns="45530" numCol="1" anchor="b" anchorCtr="0" compatLnSpc="1">
            <a:prstTxWarp prst="textNoShape">
              <a:avLst/>
            </a:prstTxWarp>
          </a:bodyPr>
          <a:lstStyle>
            <a:lvl1pPr algn="l" defTabSz="909638">
              <a:defRPr sz="1200">
                <a:latin typeface="Times New Roman" pitchFamily="18" charset="0"/>
              </a:defRPr>
            </a:lvl1pPr>
          </a:lstStyle>
          <a:p>
            <a:pPr>
              <a:defRPr/>
            </a:pPr>
            <a:endParaRPr lang="en-US"/>
          </a:p>
        </p:txBody>
      </p:sp>
      <p:sp>
        <p:nvSpPr>
          <p:cNvPr id="160775"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1060" tIns="45530" rIns="91060" bIns="45530" numCol="1" anchor="b" anchorCtr="0" compatLnSpc="1">
            <a:prstTxWarp prst="textNoShape">
              <a:avLst/>
            </a:prstTxWarp>
          </a:bodyPr>
          <a:lstStyle>
            <a:lvl1pPr algn="r" defTabSz="909638">
              <a:defRPr sz="1200">
                <a:latin typeface="Times New Roman" pitchFamily="18" charset="0"/>
              </a:defRPr>
            </a:lvl1pPr>
          </a:lstStyle>
          <a:p>
            <a:pPr>
              <a:defRPr/>
            </a:pPr>
            <a:fld id="{9842A2EC-1FE6-4435-B1AB-D4EECCCB57F9}" type="slidenum">
              <a:rPr lang="en-US"/>
              <a:pPr>
                <a:defRPr/>
              </a:pPr>
              <a:t>‹#›</a:t>
            </a:fld>
            <a:endParaRPr lang="en-US"/>
          </a:p>
        </p:txBody>
      </p:sp>
    </p:spTree>
    <p:extLst>
      <p:ext uri="{BB962C8B-B14F-4D97-AF65-F5344CB8AC3E}">
        <p14:creationId xmlns:p14="http://schemas.microsoft.com/office/powerpoint/2010/main" val="1645592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13EC664-C2B9-4C6C-85D2-456099B6702B}" type="datetime1">
              <a:rPr lang="en-US"/>
              <a:pPr>
                <a:defRPr/>
              </a:pPr>
              <a:t>9/3/2014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98A973DD-E963-47E2-84CF-870F2E709941}" type="slidenum">
              <a:rPr lang="en-US"/>
              <a:pPr>
                <a:defRPr/>
              </a:pPr>
              <a:t>‹#›</a:t>
            </a:fld>
            <a:endParaRPr lang="en-US"/>
          </a:p>
        </p:txBody>
      </p:sp>
    </p:spTree>
    <p:extLst>
      <p:ext uri="{BB962C8B-B14F-4D97-AF65-F5344CB8AC3E}">
        <p14:creationId xmlns:p14="http://schemas.microsoft.com/office/powerpoint/2010/main" val="395646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8BE5948-012C-4C18-8EC1-7B2ECE3E8E39}" type="datetime1">
              <a:rPr lang="en-US"/>
              <a:pPr>
                <a:defRPr/>
              </a:pPr>
              <a:t>9/3/2014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75F60FC0-5505-4C6A-9258-29371C9B7AC3}" type="slidenum">
              <a:rPr lang="en-US"/>
              <a:pPr>
                <a:defRPr/>
              </a:pPr>
              <a:t>‹#›</a:t>
            </a:fld>
            <a:endParaRPr lang="en-US"/>
          </a:p>
        </p:txBody>
      </p:sp>
    </p:spTree>
    <p:extLst>
      <p:ext uri="{BB962C8B-B14F-4D97-AF65-F5344CB8AC3E}">
        <p14:creationId xmlns:p14="http://schemas.microsoft.com/office/powerpoint/2010/main" val="234255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141C47-01ED-4A60-850E-E36980A30C04}" type="datetime1">
              <a:rPr lang="en-US"/>
              <a:pPr>
                <a:defRPr/>
              </a:pPr>
              <a:t>9/3/2014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82CC6A13-02DA-4023-9A2A-0179974BEEE1}" type="slidenum">
              <a:rPr lang="en-US"/>
              <a:pPr>
                <a:defRPr/>
              </a:pPr>
              <a:t>‹#›</a:t>
            </a:fld>
            <a:endParaRPr lang="en-US"/>
          </a:p>
        </p:txBody>
      </p:sp>
    </p:spTree>
    <p:extLst>
      <p:ext uri="{BB962C8B-B14F-4D97-AF65-F5344CB8AC3E}">
        <p14:creationId xmlns:p14="http://schemas.microsoft.com/office/powerpoint/2010/main" val="263544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andard Tit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503872" y="6172170"/>
            <a:ext cx="457200" cy="365125"/>
          </a:xfrm>
        </p:spPr>
        <p:txBody>
          <a:bodyPr/>
          <a:lstStyle>
            <a:lvl1pPr>
              <a:defRPr>
                <a:solidFill>
                  <a:schemeClr val="bg1">
                    <a:lumMod val="50000"/>
                  </a:schemeClr>
                </a:solidFill>
              </a:defRPr>
            </a:lvl1pPr>
          </a:lstStyle>
          <a:p>
            <a:pPr>
              <a:defRPr/>
            </a:pPr>
            <a:fld id="{C497337A-771F-49F2-9920-3361C21999C9}" type="slidenum">
              <a:rPr lang="en-US"/>
              <a:pPr>
                <a:defRPr/>
              </a:pPr>
              <a:t>‹#›</a:t>
            </a:fld>
            <a:endParaRPr lang="en-US"/>
          </a:p>
        </p:txBody>
      </p:sp>
    </p:spTree>
    <p:extLst>
      <p:ext uri="{BB962C8B-B14F-4D97-AF65-F5344CB8AC3E}">
        <p14:creationId xmlns:p14="http://schemas.microsoft.com/office/powerpoint/2010/main" val="366974416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8DB9EB-BDC8-4D9C-B5FF-666F9261E79B}" type="datetime1">
              <a:rPr lang="en-US"/>
              <a:pPr>
                <a:defRPr/>
              </a:pPr>
              <a:t>9/3/2014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2AF76C6D-30D4-497D-B895-D8CEBD9CD16E}" type="slidenum">
              <a:rPr lang="en-US"/>
              <a:pPr>
                <a:defRPr/>
              </a:pPr>
              <a:t>‹#›</a:t>
            </a:fld>
            <a:endParaRPr lang="en-US"/>
          </a:p>
        </p:txBody>
      </p:sp>
    </p:spTree>
    <p:extLst>
      <p:ext uri="{BB962C8B-B14F-4D97-AF65-F5344CB8AC3E}">
        <p14:creationId xmlns:p14="http://schemas.microsoft.com/office/powerpoint/2010/main" val="347072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55EBC63-E85B-46DE-A8E5-2EC354929CD5}" type="datetime1">
              <a:rPr lang="en-US"/>
              <a:pPr>
                <a:defRPr/>
              </a:pPr>
              <a:t>9/3/2014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13595F2E-51F8-4763-9E97-7561060CCEB6}" type="slidenum">
              <a:rPr lang="en-US"/>
              <a:pPr>
                <a:defRPr/>
              </a:pPr>
              <a:t>‹#›</a:t>
            </a:fld>
            <a:endParaRPr lang="en-US"/>
          </a:p>
        </p:txBody>
      </p:sp>
    </p:spTree>
    <p:extLst>
      <p:ext uri="{BB962C8B-B14F-4D97-AF65-F5344CB8AC3E}">
        <p14:creationId xmlns:p14="http://schemas.microsoft.com/office/powerpoint/2010/main" val="170005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04DEEFC2-768D-485C-86AA-F60BCCC30CDA}" type="datetime1">
              <a:rPr lang="en-US"/>
              <a:pPr>
                <a:defRPr/>
              </a:pPr>
              <a:t>9/3/2014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pPr>
              <a:defRPr/>
            </a:pPr>
            <a:fld id="{1A3D0E12-C309-4F5B-875B-F5214F19194C}" type="slidenum">
              <a:rPr lang="en-US"/>
              <a:pPr>
                <a:defRPr/>
              </a:pPr>
              <a:t>‹#›</a:t>
            </a:fld>
            <a:endParaRPr lang="en-US"/>
          </a:p>
        </p:txBody>
      </p:sp>
    </p:spTree>
    <p:extLst>
      <p:ext uri="{BB962C8B-B14F-4D97-AF65-F5344CB8AC3E}">
        <p14:creationId xmlns:p14="http://schemas.microsoft.com/office/powerpoint/2010/main" val="1845622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EB68156D-8E86-466E-99D3-1ABBD1A47FA1}" type="datetime1">
              <a:rPr lang="en-US"/>
              <a:pPr>
                <a:defRPr/>
              </a:pPr>
              <a:t>9/3/2014</a:t>
            </a:fld>
            <a:endParaRPr lang="en-US"/>
          </a:p>
        </p:txBody>
      </p:sp>
      <p:sp>
        <p:nvSpPr>
          <p:cNvPr id="8" name="Footer Placeholder 7"/>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9" name="Slide Number Placeholder 8"/>
          <p:cNvSpPr>
            <a:spLocks noGrp="1"/>
          </p:cNvSpPr>
          <p:nvPr>
            <p:ph type="sldNum" sz="quarter" idx="12"/>
          </p:nvPr>
        </p:nvSpPr>
        <p:spPr/>
        <p:txBody>
          <a:bodyPr/>
          <a:lstStyle>
            <a:lvl1pPr>
              <a:defRPr/>
            </a:lvl1pPr>
          </a:lstStyle>
          <a:p>
            <a:pPr>
              <a:defRPr/>
            </a:pPr>
            <a:fld id="{DDCB5F0C-C8BD-40D1-AC9F-0C3CCC47499B}" type="slidenum">
              <a:rPr lang="en-US"/>
              <a:pPr>
                <a:defRPr/>
              </a:pPr>
              <a:t>‹#›</a:t>
            </a:fld>
            <a:endParaRPr lang="en-US"/>
          </a:p>
        </p:txBody>
      </p:sp>
    </p:spTree>
    <p:extLst>
      <p:ext uri="{BB962C8B-B14F-4D97-AF65-F5344CB8AC3E}">
        <p14:creationId xmlns:p14="http://schemas.microsoft.com/office/powerpoint/2010/main" val="2836237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75C83E6-06D3-41C0-8480-0CD50EA6F545}" type="datetime1">
              <a:rPr lang="en-US"/>
              <a:pPr>
                <a:defRPr/>
              </a:pPr>
              <a:t>9/3/2014</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5" name="Slide Number Placeholder 4"/>
          <p:cNvSpPr>
            <a:spLocks noGrp="1"/>
          </p:cNvSpPr>
          <p:nvPr>
            <p:ph type="sldNum" sz="quarter" idx="12"/>
          </p:nvPr>
        </p:nvSpPr>
        <p:spPr/>
        <p:txBody>
          <a:bodyPr/>
          <a:lstStyle>
            <a:lvl1pPr>
              <a:defRPr/>
            </a:lvl1pPr>
          </a:lstStyle>
          <a:p>
            <a:pPr>
              <a:defRPr/>
            </a:pPr>
            <a:fld id="{A11AFD59-E0FF-43E8-9D88-28F34BBD455D}" type="slidenum">
              <a:rPr lang="en-US"/>
              <a:pPr>
                <a:defRPr/>
              </a:pPr>
              <a:t>‹#›</a:t>
            </a:fld>
            <a:endParaRPr lang="en-US"/>
          </a:p>
        </p:txBody>
      </p:sp>
    </p:spTree>
    <p:extLst>
      <p:ext uri="{BB962C8B-B14F-4D97-AF65-F5344CB8AC3E}">
        <p14:creationId xmlns:p14="http://schemas.microsoft.com/office/powerpoint/2010/main" val="22566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17"/>
          <p:cNvSpPr>
            <a:spLocks noChangeShapeType="1"/>
          </p:cNvSpPr>
          <p:nvPr userDrawn="1"/>
        </p:nvSpPr>
        <p:spPr bwMode="auto">
          <a:xfrm>
            <a:off x="0" y="777875"/>
            <a:ext cx="9144000"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3" name="Date Placeholder 1"/>
          <p:cNvSpPr>
            <a:spLocks noGrp="1"/>
          </p:cNvSpPr>
          <p:nvPr>
            <p:ph type="dt" sz="half" idx="10"/>
          </p:nvPr>
        </p:nvSpPr>
        <p:spPr/>
        <p:txBody>
          <a:bodyPr/>
          <a:lstStyle>
            <a:lvl1pPr>
              <a:defRPr/>
            </a:lvl1pPr>
          </a:lstStyle>
          <a:p>
            <a:pPr>
              <a:defRPr/>
            </a:pPr>
            <a:fld id="{A5A4108E-2DC8-4990-A8C9-A90323528B23}" type="datetime1">
              <a:rPr lang="en-US"/>
              <a:pPr>
                <a:defRPr/>
              </a:pPr>
              <a:t>9/3/2014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5" name="Slide Number Placeholder 3"/>
          <p:cNvSpPr>
            <a:spLocks noGrp="1"/>
          </p:cNvSpPr>
          <p:nvPr>
            <p:ph type="sldNum" sz="quarter" idx="12"/>
          </p:nvPr>
        </p:nvSpPr>
        <p:spPr/>
        <p:txBody>
          <a:bodyPr wrap="square" numCol="1" anchorCtr="0" compatLnSpc="1">
            <a:prstTxWarp prst="textNoShape">
              <a:avLst/>
            </a:prstTxWarp>
          </a:bodyPr>
          <a:lstStyle>
            <a:lvl1pPr>
              <a:defRPr sz="900">
                <a:solidFill>
                  <a:srgbClr val="898989"/>
                </a:solidFill>
              </a:defRPr>
            </a:lvl1pPr>
          </a:lstStyle>
          <a:p>
            <a:pPr>
              <a:defRPr/>
            </a:pPr>
            <a:fld id="{8EB14015-214B-468D-BD41-F585DD13422C}" type="slidenum">
              <a:rPr lang="en-US"/>
              <a:pPr>
                <a:defRPr/>
              </a:pPr>
              <a:t>‹#›</a:t>
            </a:fld>
            <a:endParaRPr lang="en-US"/>
          </a:p>
        </p:txBody>
      </p:sp>
      <p:pic>
        <p:nvPicPr>
          <p:cNvPr id="6"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24492" y="6172835"/>
            <a:ext cx="1285798" cy="548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400780" y="6109605"/>
            <a:ext cx="920773"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075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7FB9B25-0E28-4EED-8D07-205FA67E278D}" type="datetime1">
              <a:rPr lang="en-US"/>
              <a:pPr>
                <a:defRPr/>
              </a:pPr>
              <a:t>9/3/2014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pPr>
              <a:defRPr/>
            </a:pPr>
            <a:fld id="{F2E4FD6A-970E-451F-9353-C6F2574EE091}" type="slidenum">
              <a:rPr lang="en-US"/>
              <a:pPr>
                <a:defRPr/>
              </a:pPr>
              <a:t>‹#›</a:t>
            </a:fld>
            <a:endParaRPr lang="en-US"/>
          </a:p>
        </p:txBody>
      </p:sp>
    </p:spTree>
    <p:extLst>
      <p:ext uri="{BB962C8B-B14F-4D97-AF65-F5344CB8AC3E}">
        <p14:creationId xmlns:p14="http://schemas.microsoft.com/office/powerpoint/2010/main" val="325082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DDF09868-4E88-4643-BD7A-71E3EC024BA8}" type="datetime1">
              <a:rPr lang="en-US"/>
              <a:pPr>
                <a:defRPr/>
              </a:pPr>
              <a:t>9/3/2014</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Mercury.</a:t>
            </a:r>
            <a:endParaRPr 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pPr>
              <a:defRPr/>
            </a:pPr>
            <a:fld id="{3221ECAC-9AA3-402C-A40C-0A2D7A3ED7FD}" type="slidenum">
              <a:rPr lang="en-US"/>
              <a:pPr>
                <a:defRPr/>
              </a:pPr>
              <a:t>‹#›</a:t>
            </a:fld>
            <a:endParaRPr lang="en-US"/>
          </a:p>
        </p:txBody>
      </p:sp>
    </p:spTree>
    <p:extLst>
      <p:ext uri="{BB962C8B-B14F-4D97-AF65-F5344CB8AC3E}">
        <p14:creationId xmlns:p14="http://schemas.microsoft.com/office/powerpoint/2010/main" val="1321126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0C29C3D-C8C4-4D0F-B7BE-D03225856A94}" type="datetime1">
              <a:rPr lang="en-US"/>
              <a:pPr>
                <a:defRPr/>
              </a:pPr>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Mercury.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5BF22B5-15EF-456C-97C7-FAC47F3226D1}" type="slidenum">
              <a:rPr lang="en-US"/>
              <a:pPr>
                <a:defRPr/>
              </a:pPr>
              <a:t>‹#›</a:t>
            </a:fld>
            <a:endParaRPr lang="en-US"/>
          </a:p>
        </p:txBody>
      </p:sp>
      <p:sp>
        <p:nvSpPr>
          <p:cNvPr id="1031" name="Rectangle 52"/>
          <p:cNvSpPr>
            <a:spLocks noChangeArrowheads="1"/>
          </p:cNvSpPr>
          <p:nvPr userDrawn="1"/>
        </p:nvSpPr>
        <p:spPr bwMode="auto">
          <a:xfrm>
            <a:off x="381000" y="200025"/>
            <a:ext cx="409575" cy="133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1032" name="Rectangle 53"/>
          <p:cNvSpPr>
            <a:spLocks noChangeArrowheads="1"/>
          </p:cNvSpPr>
          <p:nvPr userDrawn="1"/>
        </p:nvSpPr>
        <p:spPr bwMode="white">
          <a:xfrm>
            <a:off x="638175" y="200025"/>
            <a:ext cx="152400"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9" name="TextBox 8"/>
          <p:cNvSpPr txBox="1"/>
          <p:nvPr userDrawn="1"/>
        </p:nvSpPr>
        <p:spPr>
          <a:xfrm>
            <a:off x="6055120" y="6555713"/>
            <a:ext cx="3093702" cy="307777"/>
          </a:xfrm>
          <a:prstGeom prst="rect">
            <a:avLst/>
          </a:prstGeom>
          <a:noFill/>
        </p:spPr>
        <p:txBody>
          <a:bodyPr wrap="square" rtlCol="0">
            <a:spAutoFit/>
          </a:bodyPr>
          <a:lstStyle/>
          <a:p>
            <a:pPr algn="r"/>
            <a:r>
              <a:rPr lang="en-US" sz="1400" b="1" dirty="0" smtClean="0"/>
              <a:t>MISSOURI</a:t>
            </a:r>
            <a:endParaRPr lang="en-US" sz="1400" b="1" dirty="0"/>
          </a:p>
        </p:txBody>
      </p:sp>
    </p:spTree>
  </p:cSld>
  <p:clrMap bg1="lt1" tx1="dk1" bg2="lt2" tx2="dk2" accent1="accent1" accent2="accent2" accent3="accent3" accent4="accent4" accent5="accent5" accent6="accent6" hlink="hlink" folHlink="folHlink"/>
  <p:sldLayoutIdLst>
    <p:sldLayoutId id="2147484910" r:id="rId1"/>
    <p:sldLayoutId id="2147484911" r:id="rId2"/>
    <p:sldLayoutId id="2147484912" r:id="rId3"/>
    <p:sldLayoutId id="2147484913" r:id="rId4"/>
    <p:sldLayoutId id="2147484914" r:id="rId5"/>
    <p:sldLayoutId id="2147484915" r:id="rId6"/>
    <p:sldLayoutId id="2147484916" r:id="rId7"/>
    <p:sldLayoutId id="2147484917" r:id="rId8"/>
    <p:sldLayoutId id="2147484918" r:id="rId9"/>
    <p:sldLayoutId id="2147484919" r:id="rId10"/>
    <p:sldLayoutId id="2147484920" r:id="rId11"/>
    <p:sldLayoutId id="2147484921"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5"/>
          <p:cNvSpPr txBox="1">
            <a:spLocks noChangeArrowheads="1"/>
          </p:cNvSpPr>
          <p:nvPr/>
        </p:nvSpPr>
        <p:spPr bwMode="auto">
          <a:xfrm>
            <a:off x="1005879" y="2788927"/>
            <a:ext cx="726329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spcBef>
                <a:spcPct val="50000"/>
              </a:spcBef>
            </a:pPr>
            <a:r>
              <a:rPr lang="en-US" sz="3600" b="1" dirty="0" smtClean="0">
                <a:solidFill>
                  <a:prstClr val="black"/>
                </a:solidFill>
                <a:latin typeface="Calibri" pitchFamily="34" charset="0"/>
              </a:rPr>
              <a:t>Missouri </a:t>
            </a:r>
            <a:r>
              <a:rPr lang="en-US" sz="3600" b="1" dirty="0">
                <a:solidFill>
                  <a:prstClr val="black"/>
                </a:solidFill>
                <a:latin typeface="Calibri" pitchFamily="34" charset="0"/>
              </a:rPr>
              <a:t>Voters Tell Congress: </a:t>
            </a:r>
            <a:r>
              <a:rPr lang="en-US" sz="3600" b="1" dirty="0" smtClean="0">
                <a:solidFill>
                  <a:prstClr val="black"/>
                </a:solidFill>
                <a:latin typeface="Calibri" pitchFamily="34" charset="0"/>
              </a:rPr>
              <a:t>               NO </a:t>
            </a:r>
            <a:r>
              <a:rPr lang="en-US" sz="3600" b="1" dirty="0">
                <a:solidFill>
                  <a:prstClr val="black"/>
                </a:solidFill>
                <a:latin typeface="Calibri" pitchFamily="34" charset="0"/>
              </a:rPr>
              <a:t>to New </a:t>
            </a:r>
            <a:r>
              <a:rPr lang="en-US" sz="3600" b="1" dirty="0" smtClean="0">
                <a:solidFill>
                  <a:prstClr val="black"/>
                </a:solidFill>
                <a:latin typeface="Calibri" pitchFamily="34" charset="0"/>
              </a:rPr>
              <a:t>Internet </a:t>
            </a:r>
            <a:r>
              <a:rPr lang="en-US" sz="3600" b="1" dirty="0">
                <a:solidFill>
                  <a:prstClr val="black"/>
                </a:solidFill>
                <a:latin typeface="Calibri" pitchFamily="34" charset="0"/>
              </a:rPr>
              <a:t>Sales Tax Laws!</a:t>
            </a: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2146" y="228635"/>
            <a:ext cx="2417030" cy="192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2911" y="411515"/>
            <a:ext cx="3643098" cy="155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7" descr="Untitled-1.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806" y="5074902"/>
            <a:ext cx="1468953" cy="421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274367" y="5496546"/>
            <a:ext cx="3660775" cy="1428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l">
              <a:spcBef>
                <a:spcPts val="188"/>
              </a:spcBef>
            </a:pPr>
            <a:r>
              <a:rPr lang="en-US" sz="1300" b="1" dirty="0" smtClean="0"/>
              <a:t>Missouri Statewide Survey</a:t>
            </a:r>
            <a:r>
              <a:rPr lang="en-US" sz="1300" b="1" dirty="0"/>
              <a:t>:</a:t>
            </a:r>
          </a:p>
          <a:p>
            <a:pPr marL="342900" indent="-342900" algn="l">
              <a:spcBef>
                <a:spcPts val="188"/>
              </a:spcBef>
            </a:pPr>
            <a:r>
              <a:rPr lang="en-US" sz="1300" dirty="0" smtClean="0"/>
              <a:t>June 2-3, 2014</a:t>
            </a:r>
            <a:endParaRPr lang="en-US" sz="1300" dirty="0"/>
          </a:p>
          <a:p>
            <a:pPr marL="342900" indent="-342900" algn="l">
              <a:spcBef>
                <a:spcPts val="188"/>
              </a:spcBef>
            </a:pPr>
            <a:r>
              <a:rPr lang="en-US" sz="1300" dirty="0"/>
              <a:t>N= </a:t>
            </a:r>
            <a:r>
              <a:rPr lang="en-US" sz="1400" dirty="0" smtClean="0"/>
              <a:t>400 Likely Missouri Voters</a:t>
            </a:r>
          </a:p>
          <a:p>
            <a:pPr marL="342900" indent="-342900" algn="l">
              <a:spcBef>
                <a:spcPts val="188"/>
              </a:spcBef>
            </a:pPr>
            <a:r>
              <a:rPr lang="en-US" sz="1400" dirty="0" smtClean="0"/>
              <a:t>70% landline, 30% cell phones</a:t>
            </a:r>
          </a:p>
          <a:p>
            <a:pPr marL="342900" indent="-342900" algn="l">
              <a:spcBef>
                <a:spcPts val="188"/>
              </a:spcBef>
            </a:pPr>
            <a:r>
              <a:rPr lang="en-US" sz="1300" dirty="0" smtClean="0"/>
              <a:t>Margin </a:t>
            </a:r>
            <a:r>
              <a:rPr lang="en-US" sz="1300" dirty="0"/>
              <a:t>of Error ±</a:t>
            </a:r>
            <a:r>
              <a:rPr lang="en-US" sz="1300" dirty="0" smtClean="0"/>
              <a:t>4.9 </a:t>
            </a:r>
            <a:r>
              <a:rPr lang="en-US" sz="1300" dirty="0"/>
              <a:t>%</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137196"/>
            <a:ext cx="83899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800" b="1" dirty="0" smtClean="0">
                <a:latin typeface="Calibri" pitchFamily="34" charset="0"/>
              </a:rPr>
              <a:t>Online Shopping Frequency</a:t>
            </a:r>
            <a:endParaRPr lang="en-US" sz="2800" b="1" dirty="0">
              <a:latin typeface="Calibri" pitchFamily="34" charset="0"/>
            </a:endParaRPr>
          </a:p>
        </p:txBody>
      </p:sp>
      <p:sp>
        <p:nvSpPr>
          <p:cNvPr id="27652" name="Slide Number Placeholder 2"/>
          <p:cNvSpPr txBox="1">
            <a:spLocks noGrp="1"/>
          </p:cNvSpPr>
          <p:nvPr/>
        </p:nvSpPr>
        <p:spPr bwMode="auto">
          <a:xfrm>
            <a:off x="7854950" y="6264240"/>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10</a:t>
            </a:fld>
            <a:endParaRPr lang="en-US" sz="1000">
              <a:solidFill>
                <a:srgbClr val="898989"/>
              </a:solidFill>
            </a:endParaRPr>
          </a:p>
        </p:txBody>
      </p:sp>
      <p:sp>
        <p:nvSpPr>
          <p:cNvPr id="13" name="TextBox 12"/>
          <p:cNvSpPr txBox="1"/>
          <p:nvPr/>
        </p:nvSpPr>
        <p:spPr>
          <a:xfrm>
            <a:off x="136175" y="868708"/>
            <a:ext cx="9099214" cy="523220"/>
          </a:xfrm>
          <a:prstGeom prst="rect">
            <a:avLst/>
          </a:prstGeom>
          <a:noFill/>
        </p:spPr>
        <p:txBody>
          <a:bodyPr wrap="square" rtlCol="0">
            <a:spAutoFit/>
          </a:bodyPr>
          <a:lstStyle/>
          <a:p>
            <a:pPr algn="l"/>
            <a:r>
              <a:rPr lang="en-US" sz="1400" dirty="0" smtClean="0"/>
              <a:t>How </a:t>
            </a:r>
            <a:r>
              <a:rPr lang="en-US" sz="1400" dirty="0"/>
              <a:t>frequently do you buy goods or services online from </a:t>
            </a:r>
            <a:r>
              <a:rPr lang="en-US" sz="1400" dirty="0" smtClean="0"/>
              <a:t>e-commerce </a:t>
            </a:r>
            <a:r>
              <a:rPr lang="en-US" sz="1400" dirty="0"/>
              <a:t>sites like Amazon, eBay, </a:t>
            </a:r>
            <a:r>
              <a:rPr lang="en-US" sz="1400" dirty="0" smtClean="0"/>
              <a:t>Craigslist</a:t>
            </a:r>
            <a:r>
              <a:rPr lang="en-US" sz="1400" dirty="0"/>
              <a:t>, </a:t>
            </a:r>
            <a:r>
              <a:rPr lang="en-US" sz="1400" dirty="0" smtClean="0"/>
              <a:t>Overstock </a:t>
            </a:r>
            <a:r>
              <a:rPr lang="en-US" sz="1400" dirty="0"/>
              <a:t>and others? Would you say... </a:t>
            </a:r>
            <a:endParaRPr lang="en-US" sz="1400" dirty="0">
              <a:solidFill>
                <a:prstClr val="black"/>
              </a:solidFill>
            </a:endParaRPr>
          </a:p>
        </p:txBody>
      </p:sp>
      <p:graphicFrame>
        <p:nvGraphicFramePr>
          <p:cNvPr id="6" name="Chart 5"/>
          <p:cNvGraphicFramePr/>
          <p:nvPr>
            <p:extLst>
              <p:ext uri="{D42A27DB-BD31-4B8C-83A1-F6EECF244321}">
                <p14:modId xmlns:p14="http://schemas.microsoft.com/office/powerpoint/2010/main" val="2883094296"/>
              </p:ext>
            </p:extLst>
          </p:nvPr>
        </p:nvGraphicFramePr>
        <p:xfrm>
          <a:off x="274367" y="2062428"/>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180042794"/>
              </p:ext>
            </p:extLst>
          </p:nvPr>
        </p:nvGraphicFramePr>
        <p:xfrm>
          <a:off x="5852146" y="2161561"/>
          <a:ext cx="3078512" cy="2221287"/>
        </p:xfrm>
        <a:graphic>
          <a:graphicData uri="http://schemas.openxmlformats.org/drawingml/2006/table">
            <a:tbl>
              <a:tblPr firstRow="1" bandRow="1">
                <a:tableStyleId>{21E4AEA4-8DFA-4A89-87EB-49C32662AFE0}</a:tableStyleId>
              </a:tblPr>
              <a:tblGrid>
                <a:gridCol w="2194536"/>
                <a:gridCol w="457195"/>
                <a:gridCol w="426781"/>
              </a:tblGrid>
              <a:tr h="666807">
                <a:tc>
                  <a:txBody>
                    <a:bodyPr/>
                    <a:lstStyle/>
                    <a:p>
                      <a:endParaRPr lang="en-US" sz="1000" dirty="0"/>
                    </a:p>
                  </a:txBody>
                  <a:tcPr/>
                </a:tc>
                <a:tc>
                  <a:txBody>
                    <a:bodyPr/>
                    <a:lstStyle/>
                    <a:p>
                      <a:pPr algn="r"/>
                      <a:r>
                        <a:rPr lang="en-US" sz="1000" dirty="0" smtClean="0"/>
                        <a:t>Frequently</a:t>
                      </a:r>
                      <a:endParaRPr lang="en-US" sz="1000" dirty="0"/>
                    </a:p>
                  </a:txBody>
                  <a:tcPr vert="vert" anchor="ctr"/>
                </a:tc>
                <a:tc>
                  <a:txBody>
                    <a:bodyPr/>
                    <a:lstStyle/>
                    <a:p>
                      <a:pPr algn="r"/>
                      <a:r>
                        <a:rPr lang="en-US" sz="1000" dirty="0" smtClean="0"/>
                        <a:t>Not Frequently</a:t>
                      </a:r>
                      <a:endParaRPr lang="en-US" sz="1000" dirty="0"/>
                    </a:p>
                  </a:txBody>
                  <a:tcPr vert="vert" anchor="ctr"/>
                </a:tc>
              </a:tr>
              <a:tr h="234876">
                <a:tc>
                  <a:txBody>
                    <a:bodyPr/>
                    <a:lstStyle/>
                    <a:p>
                      <a:r>
                        <a:rPr lang="en-US" sz="1100" dirty="0" smtClean="0"/>
                        <a:t>Republican (n=137)</a:t>
                      </a:r>
                      <a:endParaRPr lang="en-US" sz="1100" dirty="0"/>
                    </a:p>
                  </a:txBody>
                  <a:tcPr/>
                </a:tc>
                <a:tc>
                  <a:txBody>
                    <a:bodyPr/>
                    <a:lstStyle/>
                    <a:p>
                      <a:pPr algn="ctr"/>
                      <a:r>
                        <a:rPr lang="en-US" sz="1100" b="1" dirty="0" smtClean="0"/>
                        <a:t>29</a:t>
                      </a:r>
                      <a:endParaRPr lang="en-US" sz="1100" b="1" dirty="0"/>
                    </a:p>
                  </a:txBody>
                  <a:tcPr anchor="ctr"/>
                </a:tc>
                <a:tc>
                  <a:txBody>
                    <a:bodyPr/>
                    <a:lstStyle/>
                    <a:p>
                      <a:pPr algn="ctr"/>
                      <a:r>
                        <a:rPr lang="en-US" sz="1100" b="1" dirty="0" smtClean="0"/>
                        <a:t>71</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41</a:t>
                      </a:r>
                      <a:endParaRPr lang="en-US" sz="1100" b="1" dirty="0"/>
                    </a:p>
                  </a:txBody>
                  <a:tcPr anchor="ctr"/>
                </a:tc>
                <a:tc>
                  <a:txBody>
                    <a:bodyPr/>
                    <a:lstStyle/>
                    <a:p>
                      <a:pPr algn="ctr"/>
                      <a:r>
                        <a:rPr lang="en-US" sz="1100" b="1" dirty="0" smtClean="0"/>
                        <a:t>58</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34</a:t>
                      </a:r>
                      <a:endParaRPr lang="en-US" sz="1100" b="1" dirty="0"/>
                    </a:p>
                  </a:txBody>
                  <a:tcPr anchor="ctr"/>
                </a:tc>
                <a:tc>
                  <a:txBody>
                    <a:bodyPr/>
                    <a:lstStyle/>
                    <a:p>
                      <a:pPr algn="ctr"/>
                      <a:r>
                        <a:rPr lang="en-US" sz="1100" b="1" dirty="0" smtClean="0"/>
                        <a:t>65</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30</a:t>
                      </a:r>
                      <a:endParaRPr lang="en-US" sz="1100" b="1" dirty="0"/>
                    </a:p>
                  </a:txBody>
                  <a:tcPr anchor="ctr"/>
                </a:tc>
                <a:tc>
                  <a:txBody>
                    <a:bodyPr/>
                    <a:lstStyle/>
                    <a:p>
                      <a:pPr algn="ctr"/>
                      <a:r>
                        <a:rPr lang="en-US" sz="1100" b="1" dirty="0" smtClean="0"/>
                        <a:t>70</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36</a:t>
                      </a:r>
                      <a:endParaRPr lang="en-US" sz="1100" b="1" dirty="0"/>
                    </a:p>
                  </a:txBody>
                  <a:tcPr anchor="ctr"/>
                </a:tc>
                <a:tc>
                  <a:txBody>
                    <a:bodyPr/>
                    <a:lstStyle/>
                    <a:p>
                      <a:pPr algn="ctr"/>
                      <a:r>
                        <a:rPr lang="en-US" sz="1100" b="1" dirty="0" smtClean="0"/>
                        <a:t>64</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46</a:t>
                      </a:r>
                      <a:endParaRPr lang="en-US" sz="1100" b="1" dirty="0"/>
                    </a:p>
                  </a:txBody>
                  <a:tcPr anchor="ctr"/>
                </a:tc>
                <a:tc>
                  <a:txBody>
                    <a:bodyPr/>
                    <a:lstStyle/>
                    <a:p>
                      <a:pPr algn="ctr"/>
                      <a:r>
                        <a:rPr lang="en-US" sz="1100" b="1" dirty="0" smtClean="0"/>
                        <a:t>53</a:t>
                      </a:r>
                      <a:endParaRPr lang="en-US" sz="1100" b="1" dirty="0"/>
                    </a:p>
                  </a:txBody>
                  <a:tcPr anchor="ctr"/>
                </a:tc>
              </a:tr>
            </a:tbl>
          </a:graphicData>
        </a:graphic>
      </p:graphicFrame>
      <p:sp>
        <p:nvSpPr>
          <p:cNvPr id="8" name="TextBox 7"/>
          <p:cNvSpPr txBox="1"/>
          <p:nvPr/>
        </p:nvSpPr>
        <p:spPr>
          <a:xfrm>
            <a:off x="2096993" y="2161561"/>
            <a:ext cx="2074158" cy="338554"/>
          </a:xfrm>
          <a:prstGeom prst="rect">
            <a:avLst/>
          </a:prstGeom>
          <a:noFill/>
        </p:spPr>
        <p:txBody>
          <a:bodyPr wrap="none" rtlCol="0">
            <a:spAutoFit/>
          </a:bodyPr>
          <a:lstStyle/>
          <a:p>
            <a:r>
              <a:rPr lang="en-US" sz="1600" b="1" dirty="0" smtClean="0">
                <a:solidFill>
                  <a:schemeClr val="accent2">
                    <a:lumMod val="50000"/>
                  </a:schemeClr>
                </a:solidFill>
              </a:rPr>
              <a:t>FREQUENTLY: 34%</a:t>
            </a:r>
            <a:endParaRPr lang="en-US" sz="1600" b="1" dirty="0">
              <a:solidFill>
                <a:schemeClr val="accent2">
                  <a:lumMod val="50000"/>
                </a:schemeClr>
              </a:solidFill>
            </a:endParaRPr>
          </a:p>
        </p:txBody>
      </p:sp>
      <p:sp>
        <p:nvSpPr>
          <p:cNvPr id="14" name="TextBox 13"/>
          <p:cNvSpPr txBox="1"/>
          <p:nvPr/>
        </p:nvSpPr>
        <p:spPr>
          <a:xfrm>
            <a:off x="-4335" y="5833616"/>
            <a:ext cx="2564677" cy="338554"/>
          </a:xfrm>
          <a:prstGeom prst="rect">
            <a:avLst/>
          </a:prstGeom>
          <a:noFill/>
        </p:spPr>
        <p:txBody>
          <a:bodyPr wrap="none" rtlCol="0">
            <a:spAutoFit/>
          </a:bodyPr>
          <a:lstStyle/>
          <a:p>
            <a:r>
              <a:rPr lang="en-US" sz="1600" b="1" dirty="0" smtClean="0">
                <a:solidFill>
                  <a:schemeClr val="accent2">
                    <a:lumMod val="50000"/>
                  </a:schemeClr>
                </a:solidFill>
              </a:rPr>
              <a:t>NOT FREQUENTLY: 65%</a:t>
            </a:r>
            <a:endParaRPr lang="en-US" sz="1600" b="1" dirty="0">
              <a:solidFill>
                <a:schemeClr val="accent2">
                  <a:lumMod val="50000"/>
                </a:schemeClr>
              </a:solidFill>
            </a:endParaRPr>
          </a:p>
        </p:txBody>
      </p:sp>
    </p:spTree>
    <p:extLst>
      <p:ext uri="{BB962C8B-B14F-4D97-AF65-F5344CB8AC3E}">
        <p14:creationId xmlns:p14="http://schemas.microsoft.com/office/powerpoint/2010/main" val="4134189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918911" y="6263609"/>
            <a:ext cx="2133600" cy="365125"/>
          </a:xfrm>
        </p:spPr>
        <p:txBody>
          <a:bodyPr/>
          <a:lstStyle/>
          <a:p>
            <a:pPr>
              <a:defRPr/>
            </a:pPr>
            <a:fld id="{8EB14015-214B-468D-BD41-F585DD13422C}" type="slidenum">
              <a:rPr lang="en-US" smtClean="0"/>
              <a:pPr>
                <a:defRPr/>
              </a:pPr>
              <a:t>2</a:t>
            </a:fld>
            <a:endParaRPr lang="en-US" dirty="0"/>
          </a:p>
        </p:txBody>
      </p:sp>
      <p:sp>
        <p:nvSpPr>
          <p:cNvPr id="5" name="Text Box 794"/>
          <p:cNvSpPr txBox="1">
            <a:spLocks noChangeArrowheads="1"/>
          </p:cNvSpPr>
          <p:nvPr/>
        </p:nvSpPr>
        <p:spPr bwMode="auto">
          <a:xfrm>
            <a:off x="68263" y="45757"/>
            <a:ext cx="83899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3200" b="1" dirty="0" smtClean="0">
                <a:latin typeface="Calibri" pitchFamily="34" charset="0"/>
              </a:rPr>
              <a:t>Issue background</a:t>
            </a:r>
            <a:endParaRPr lang="en-US" sz="3200" b="1" dirty="0">
              <a:latin typeface="Calibri" pitchFamily="34" charset="0"/>
            </a:endParaRPr>
          </a:p>
        </p:txBody>
      </p:sp>
      <p:sp>
        <p:nvSpPr>
          <p:cNvPr id="6" name="TextBox 5"/>
          <p:cNvSpPr txBox="1"/>
          <p:nvPr/>
        </p:nvSpPr>
        <p:spPr>
          <a:xfrm>
            <a:off x="640123" y="1051586"/>
            <a:ext cx="7818076" cy="4893647"/>
          </a:xfrm>
          <a:prstGeom prst="rect">
            <a:avLst/>
          </a:prstGeom>
          <a:noFill/>
        </p:spPr>
        <p:txBody>
          <a:bodyPr wrap="square" rtlCol="0">
            <a:spAutoFit/>
          </a:bodyPr>
          <a:lstStyle/>
          <a:p>
            <a:pPr marL="171450" indent="-171450" algn="l">
              <a:spcAft>
                <a:spcPts val="1200"/>
              </a:spcAft>
              <a:buFont typeface="Arial" panose="020B0604020202020204" pitchFamily="34" charset="0"/>
              <a:buChar char="•"/>
            </a:pPr>
            <a:r>
              <a:rPr lang="en-US" sz="1600" dirty="0"/>
              <a:t>Supreme Court decisions prevent states from enforcing sales tax laws on retail businesses that do not have some physical presence in their state, such as a store or warehouse.  In short, state sales tax enforcement officials are stopped at the state border.</a:t>
            </a:r>
          </a:p>
          <a:p>
            <a:pPr marL="171450" indent="-171450" algn="l">
              <a:spcAft>
                <a:spcPts val="1200"/>
              </a:spcAft>
              <a:buFont typeface="Arial" panose="020B0604020202020204" pitchFamily="34" charset="0"/>
              <a:buChar char="•"/>
            </a:pPr>
            <a:r>
              <a:rPr lang="en-US" sz="1600" dirty="0"/>
              <a:t>States have tried to overturn this limitation on out-of-state taxation for decades, claiming revenue losses from catalogues, retail, and most recently, </a:t>
            </a:r>
            <a:r>
              <a:rPr lang="en-US" sz="1600" dirty="0" smtClean="0"/>
              <a:t>e-commerce</a:t>
            </a:r>
            <a:r>
              <a:rPr lang="en-US" sz="1600" dirty="0"/>
              <a:t>.</a:t>
            </a:r>
          </a:p>
          <a:p>
            <a:pPr marL="171450" indent="-171450" algn="l">
              <a:spcAft>
                <a:spcPts val="1200"/>
              </a:spcAft>
              <a:buFont typeface="Arial" panose="020B0604020202020204" pitchFamily="34" charset="0"/>
              <a:buChar char="•"/>
            </a:pPr>
            <a:r>
              <a:rPr lang="en-US" sz="1600" dirty="0"/>
              <a:t>Today, the nation’s largest retailers are working in cooperation with many state governments to push a federal law called the “Marketplace Fairness Act” (MFA) that ends this limitation on out-of-state sales tax collection. </a:t>
            </a:r>
          </a:p>
          <a:p>
            <a:pPr marL="171450" indent="-171450" algn="l">
              <a:spcAft>
                <a:spcPts val="1200"/>
              </a:spcAft>
              <a:buFont typeface="Arial" panose="020B0604020202020204" pitchFamily="34" charset="0"/>
              <a:buChar char="•"/>
            </a:pPr>
            <a:r>
              <a:rPr lang="en-US" sz="1600" dirty="0"/>
              <a:t>The MFA would grant the power to each state tax enforcement body to enforce its sales tax laws regardless of whether the business has any operations or employees in the state, wiping away borders as limits to state tax collection and enforcement </a:t>
            </a:r>
            <a:r>
              <a:rPr lang="en-US" sz="1600" dirty="0" smtClean="0"/>
              <a:t>power.</a:t>
            </a:r>
            <a:endParaRPr lang="en-US" sz="1600" dirty="0"/>
          </a:p>
          <a:p>
            <a:pPr marL="171450" indent="-171450" algn="l">
              <a:spcAft>
                <a:spcPts val="1200"/>
              </a:spcAft>
              <a:buFont typeface="Arial" panose="020B0604020202020204" pitchFamily="34" charset="0"/>
              <a:buChar char="•"/>
            </a:pPr>
            <a:r>
              <a:rPr lang="en-US" sz="1600" dirty="0"/>
              <a:t>Result would be every state gaining unprecedented new power to audit retail businesses anywhere in America, and drag businesses into their state courts, harming consumers and smaller businesses that use the </a:t>
            </a:r>
            <a:r>
              <a:rPr lang="en-US" sz="1600" dirty="0" smtClean="0"/>
              <a:t>Internet </a:t>
            </a:r>
            <a:r>
              <a:rPr lang="en-US" sz="1600" dirty="0"/>
              <a:t>to engage in </a:t>
            </a:r>
            <a:r>
              <a:rPr lang="en-US" sz="1600" dirty="0" smtClean="0"/>
              <a:t>commerce.</a:t>
            </a:r>
            <a:endParaRPr lang="en-US" sz="1600" dirty="0"/>
          </a:p>
        </p:txBody>
      </p:sp>
    </p:spTree>
    <p:extLst>
      <p:ext uri="{BB962C8B-B14F-4D97-AF65-F5344CB8AC3E}">
        <p14:creationId xmlns:p14="http://schemas.microsoft.com/office/powerpoint/2010/main" val="4005926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918911" y="6263609"/>
            <a:ext cx="2133600" cy="365125"/>
          </a:xfrm>
        </p:spPr>
        <p:txBody>
          <a:bodyPr/>
          <a:lstStyle/>
          <a:p>
            <a:pPr>
              <a:defRPr/>
            </a:pPr>
            <a:fld id="{8EB14015-214B-468D-BD41-F585DD13422C}" type="slidenum">
              <a:rPr lang="en-US" smtClean="0"/>
              <a:pPr>
                <a:defRPr/>
              </a:pPr>
              <a:t>3</a:t>
            </a:fld>
            <a:endParaRPr lang="en-US" dirty="0"/>
          </a:p>
        </p:txBody>
      </p:sp>
      <p:sp>
        <p:nvSpPr>
          <p:cNvPr id="5" name="Text Box 794"/>
          <p:cNvSpPr txBox="1">
            <a:spLocks noChangeArrowheads="1"/>
          </p:cNvSpPr>
          <p:nvPr/>
        </p:nvSpPr>
        <p:spPr bwMode="auto">
          <a:xfrm>
            <a:off x="68263" y="45757"/>
            <a:ext cx="83899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3200" b="1" dirty="0" smtClean="0">
                <a:latin typeface="Calibri" pitchFamily="34" charset="0"/>
              </a:rPr>
              <a:t>Key Survey Findings</a:t>
            </a:r>
            <a:endParaRPr lang="en-US" sz="3200" b="1" dirty="0">
              <a:latin typeface="Calibri" pitchFamily="34" charset="0"/>
            </a:endParaRPr>
          </a:p>
        </p:txBody>
      </p:sp>
      <p:sp>
        <p:nvSpPr>
          <p:cNvPr id="6" name="TextBox 5"/>
          <p:cNvSpPr txBox="1"/>
          <p:nvPr/>
        </p:nvSpPr>
        <p:spPr>
          <a:xfrm>
            <a:off x="640123" y="960147"/>
            <a:ext cx="7818076" cy="5570756"/>
          </a:xfrm>
          <a:prstGeom prst="rect">
            <a:avLst/>
          </a:prstGeom>
          <a:noFill/>
        </p:spPr>
        <p:txBody>
          <a:bodyPr wrap="square" rtlCol="0">
            <a:spAutoFit/>
          </a:bodyPr>
          <a:lstStyle/>
          <a:p>
            <a:pPr marL="171450" indent="-171450" algn="l">
              <a:spcAft>
                <a:spcPts val="1200"/>
              </a:spcAft>
              <a:buFont typeface="Arial" panose="020B0604020202020204" pitchFamily="34" charset="0"/>
              <a:buChar char="•"/>
            </a:pPr>
            <a:r>
              <a:rPr lang="en-US" sz="1800" dirty="0"/>
              <a:t>A </a:t>
            </a:r>
            <a:r>
              <a:rPr lang="en-US" sz="1800" dirty="0" smtClean="0"/>
              <a:t>majority </a:t>
            </a:r>
            <a:r>
              <a:rPr lang="en-US" sz="1800" dirty="0"/>
              <a:t>of </a:t>
            </a:r>
            <a:r>
              <a:rPr lang="en-US" sz="1800" dirty="0" smtClean="0"/>
              <a:t>Missouri </a:t>
            </a:r>
            <a:r>
              <a:rPr lang="en-US" sz="1800" dirty="0"/>
              <a:t>voters </a:t>
            </a:r>
            <a:r>
              <a:rPr lang="en-US" sz="1800" dirty="0" smtClean="0"/>
              <a:t>oppose </a:t>
            </a:r>
            <a:r>
              <a:rPr lang="en-US" sz="1800" dirty="0"/>
              <a:t>changing Internet sales tax collection to be based on the location of the buyer.</a:t>
            </a:r>
          </a:p>
          <a:p>
            <a:pPr marL="171450" indent="-171450" algn="l">
              <a:spcAft>
                <a:spcPts val="1200"/>
              </a:spcAft>
              <a:buFont typeface="Arial" panose="020B0604020202020204" pitchFamily="34" charset="0"/>
              <a:buChar char="•"/>
            </a:pPr>
            <a:r>
              <a:rPr lang="en-US" sz="1800" dirty="0" smtClean="0"/>
              <a:t>Missouri voters </a:t>
            </a:r>
            <a:r>
              <a:rPr lang="en-US" sz="1800" dirty="0"/>
              <a:t>of all political stripes – not just Republicans and Conservatives, but majorities of Moderates, Liberals, Independents and Democrats – are opposed to the specifics of MFA, which would expand out-of-state sales tax collection on </a:t>
            </a:r>
            <a:r>
              <a:rPr lang="en-US" sz="1800" dirty="0" smtClean="0"/>
              <a:t>Show-Me State </a:t>
            </a:r>
            <a:r>
              <a:rPr lang="en-US" sz="1800" dirty="0"/>
              <a:t>e-merchants.</a:t>
            </a:r>
          </a:p>
          <a:p>
            <a:pPr marL="171450" indent="-171450" algn="l">
              <a:spcAft>
                <a:spcPts val="1200"/>
              </a:spcAft>
              <a:buFont typeface="Arial" panose="020B0604020202020204" pitchFamily="34" charset="0"/>
              <a:buChar char="•"/>
            </a:pPr>
            <a:r>
              <a:rPr lang="en-US" sz="1800" dirty="0"/>
              <a:t>At play are two issues, both of which have broad bi-partisan support in </a:t>
            </a:r>
            <a:r>
              <a:rPr lang="en-US" sz="1800" dirty="0" smtClean="0"/>
              <a:t>Missouri:</a:t>
            </a:r>
            <a:endParaRPr lang="en-US" sz="1800" dirty="0"/>
          </a:p>
          <a:p>
            <a:pPr marL="628650" lvl="1" indent="-171450" algn="l">
              <a:spcAft>
                <a:spcPts val="1200"/>
              </a:spcAft>
              <a:buFont typeface="Arial" panose="020B0604020202020204" pitchFamily="34" charset="0"/>
              <a:buChar char="•"/>
            </a:pPr>
            <a:r>
              <a:rPr lang="en-US" sz="1600" dirty="0"/>
              <a:t>Out-of-state tax collectors should not be given new powers to reach into </a:t>
            </a:r>
            <a:r>
              <a:rPr lang="en-US" sz="1600" dirty="0" smtClean="0"/>
              <a:t>Missouri </a:t>
            </a:r>
            <a:r>
              <a:rPr lang="en-US" sz="1600" dirty="0"/>
              <a:t>and bring </a:t>
            </a:r>
            <a:r>
              <a:rPr lang="en-US" sz="1600" dirty="0" smtClean="0"/>
              <a:t>Missouri </a:t>
            </a:r>
            <a:r>
              <a:rPr lang="en-US" sz="1600" dirty="0"/>
              <a:t>e-merchants into state courts elsewhere in the country.</a:t>
            </a:r>
          </a:p>
          <a:p>
            <a:pPr marL="628650" lvl="1" indent="-171450" algn="l">
              <a:spcAft>
                <a:spcPts val="1200"/>
              </a:spcAft>
              <a:buFont typeface="Arial" panose="020B0604020202020204" pitchFamily="34" charset="0"/>
              <a:buChar char="•"/>
            </a:pPr>
            <a:r>
              <a:rPr lang="en-US" sz="1600" dirty="0"/>
              <a:t>The </a:t>
            </a:r>
            <a:r>
              <a:rPr lang="en-US" sz="1600" dirty="0" smtClean="0"/>
              <a:t>Internet </a:t>
            </a:r>
            <a:r>
              <a:rPr lang="en-US" sz="1600" dirty="0"/>
              <a:t>generally should remain as free of taxation and regulation as possible.</a:t>
            </a:r>
          </a:p>
          <a:p>
            <a:pPr marL="171450" indent="-171450" algn="l">
              <a:spcAft>
                <a:spcPts val="1200"/>
              </a:spcAft>
              <a:buFont typeface="Arial" panose="020B0604020202020204" pitchFamily="34" charset="0"/>
              <a:buChar char="•"/>
            </a:pPr>
            <a:r>
              <a:rPr lang="en-US" sz="1800" dirty="0"/>
              <a:t>A clear majority of </a:t>
            </a:r>
            <a:r>
              <a:rPr lang="en-US" sz="1800" dirty="0" smtClean="0"/>
              <a:t>Missouri </a:t>
            </a:r>
            <a:r>
              <a:rPr lang="en-US" sz="1800" dirty="0"/>
              <a:t>voters reject a national e-commerce sales tax collection </a:t>
            </a:r>
            <a:r>
              <a:rPr lang="en-US" sz="1800" dirty="0" smtClean="0"/>
              <a:t>mandate and </a:t>
            </a:r>
            <a:r>
              <a:rPr lang="en-US" sz="1800" dirty="0" smtClean="0"/>
              <a:t>by a 2:1 margin would </a:t>
            </a:r>
            <a:r>
              <a:rPr lang="en-US" sz="1800" dirty="0" smtClean="0"/>
              <a:t>reject a candidate that supported it.</a:t>
            </a:r>
            <a:endParaRPr lang="en-US" sz="1800" dirty="0"/>
          </a:p>
          <a:p>
            <a:pPr marL="171450" indent="-171450" algn="l">
              <a:spcAft>
                <a:spcPts val="1200"/>
              </a:spcAft>
              <a:buFont typeface="Arial" panose="020B0604020202020204" pitchFamily="34" charset="0"/>
              <a:buChar char="•"/>
            </a:pPr>
            <a:endParaRPr lang="en-US" sz="1800" dirty="0"/>
          </a:p>
        </p:txBody>
      </p:sp>
    </p:spTree>
    <p:extLst>
      <p:ext uri="{BB962C8B-B14F-4D97-AF65-F5344CB8AC3E}">
        <p14:creationId xmlns:p14="http://schemas.microsoft.com/office/powerpoint/2010/main" val="137620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83899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400" b="1" dirty="0" smtClean="0">
                <a:latin typeface="Calibri" pitchFamily="34" charset="0"/>
              </a:rPr>
              <a:t>Majority oppose </a:t>
            </a:r>
            <a:r>
              <a:rPr lang="en-US" sz="2400" b="1" dirty="0" smtClean="0">
                <a:latin typeface="Calibri" pitchFamily="34" charset="0"/>
              </a:rPr>
              <a:t>federal law making online retailers collect and process sales taxes based on location of buyer</a:t>
            </a:r>
            <a:endParaRPr lang="en-US" sz="2400" b="1" dirty="0">
              <a:latin typeface="Calibri" pitchFamily="34" charset="0"/>
            </a:endParaRPr>
          </a:p>
        </p:txBody>
      </p:sp>
      <p:sp>
        <p:nvSpPr>
          <p:cNvPr id="27652" name="Slide Number Placeholder 2"/>
          <p:cNvSpPr txBox="1">
            <a:spLocks noGrp="1"/>
          </p:cNvSpPr>
          <p:nvPr/>
        </p:nvSpPr>
        <p:spPr bwMode="auto">
          <a:xfrm>
            <a:off x="7854950" y="6295662"/>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4</a:t>
            </a:fld>
            <a:endParaRPr lang="en-US" sz="1000" dirty="0">
              <a:solidFill>
                <a:srgbClr val="898989"/>
              </a:solidFill>
            </a:endParaRPr>
          </a:p>
        </p:txBody>
      </p:sp>
      <p:sp>
        <p:nvSpPr>
          <p:cNvPr id="13" name="TextBox 12"/>
          <p:cNvSpPr txBox="1"/>
          <p:nvPr/>
        </p:nvSpPr>
        <p:spPr>
          <a:xfrm>
            <a:off x="44786" y="946737"/>
            <a:ext cx="9099214" cy="1384995"/>
          </a:xfrm>
          <a:prstGeom prst="rect">
            <a:avLst/>
          </a:prstGeom>
          <a:noFill/>
        </p:spPr>
        <p:txBody>
          <a:bodyPr wrap="square" rtlCol="0">
            <a:spAutoFit/>
          </a:bodyPr>
          <a:lstStyle/>
          <a:p>
            <a:pPr algn="l"/>
            <a:r>
              <a:rPr lang="en-US" sz="1400" dirty="0" smtClean="0">
                <a:solidFill>
                  <a:prstClr val="black"/>
                </a:solidFill>
              </a:rPr>
              <a:t>Currently</a:t>
            </a:r>
            <a:r>
              <a:rPr lang="en-US" sz="1400" dirty="0">
                <a:solidFill>
                  <a:prstClr val="black"/>
                </a:solidFill>
              </a:rPr>
              <a:t>, online retailers must collect and process sales tax on purchases made over the </a:t>
            </a:r>
            <a:r>
              <a:rPr lang="en-US" sz="1400" dirty="0" smtClean="0">
                <a:solidFill>
                  <a:prstClr val="black"/>
                </a:solidFill>
              </a:rPr>
              <a:t>Internet </a:t>
            </a:r>
            <a:r>
              <a:rPr lang="en-US" sz="1400" dirty="0">
                <a:solidFill>
                  <a:prstClr val="black"/>
                </a:solidFill>
              </a:rPr>
              <a:t>only in states where that retailer has a physical presence, like an office or a store. For larger companies like Target or Walmart, this may be all states. However, many small online retailers only have a presence in one state… Would you favor or oppose new federal legislation that changes this system by allowing states to make online retailers collect and process sales taxes on </a:t>
            </a:r>
            <a:r>
              <a:rPr lang="en-US" sz="1400" dirty="0" smtClean="0">
                <a:solidFill>
                  <a:prstClr val="black"/>
                </a:solidFill>
              </a:rPr>
              <a:t>Internet </a:t>
            </a:r>
            <a:r>
              <a:rPr lang="en-US" sz="1400" dirty="0">
                <a:solidFill>
                  <a:prstClr val="black"/>
                </a:solidFill>
              </a:rPr>
              <a:t>purchases based on where the customer is located?  (IF CHOICE MADE, ASK) Do you strongly (favor/oppose) this, or just somewhat (</a:t>
            </a:r>
            <a:r>
              <a:rPr lang="en-US" sz="1400" dirty="0" smtClean="0">
                <a:solidFill>
                  <a:prstClr val="black"/>
                </a:solidFill>
              </a:rPr>
              <a:t>favor/oppose</a:t>
            </a:r>
            <a:r>
              <a:rPr lang="en-US" sz="1400" dirty="0">
                <a:solidFill>
                  <a:prstClr val="black"/>
                </a:solidFill>
              </a:rPr>
              <a:t>) it?</a:t>
            </a:r>
          </a:p>
        </p:txBody>
      </p:sp>
      <p:graphicFrame>
        <p:nvGraphicFramePr>
          <p:cNvPr id="6" name="Chart 5"/>
          <p:cNvGraphicFramePr/>
          <p:nvPr>
            <p:extLst>
              <p:ext uri="{D42A27DB-BD31-4B8C-83A1-F6EECF244321}">
                <p14:modId xmlns:p14="http://schemas.microsoft.com/office/powerpoint/2010/main" val="995166593"/>
              </p:ext>
            </p:extLst>
          </p:nvPr>
        </p:nvGraphicFramePr>
        <p:xfrm>
          <a:off x="274367" y="2473926"/>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6620468"/>
              </p:ext>
            </p:extLst>
          </p:nvPr>
        </p:nvGraphicFramePr>
        <p:xfrm>
          <a:off x="5852146" y="2331732"/>
          <a:ext cx="3078512" cy="2748229"/>
        </p:xfrm>
        <a:graphic>
          <a:graphicData uri="http://schemas.openxmlformats.org/drawingml/2006/table">
            <a:tbl>
              <a:tblPr firstRow="1" bandRow="1">
                <a:tableStyleId>{21E4AEA4-8DFA-4A89-87EB-49C32662AFE0}</a:tableStyleId>
              </a:tblPr>
              <a:tblGrid>
                <a:gridCol w="2194536"/>
                <a:gridCol w="457195"/>
                <a:gridCol w="426781"/>
              </a:tblGrid>
              <a:tr h="675589">
                <a:tc>
                  <a:txBody>
                    <a:bodyPr/>
                    <a:lstStyle/>
                    <a:p>
                      <a:endParaRPr lang="en-US" sz="1000" dirty="0"/>
                    </a:p>
                  </a:txBody>
                  <a:tcPr/>
                </a:tc>
                <a:tc>
                  <a:txBody>
                    <a:bodyPr/>
                    <a:lstStyle/>
                    <a:p>
                      <a:pPr algn="r"/>
                      <a:r>
                        <a:rPr lang="en-US" sz="1000" dirty="0" smtClean="0"/>
                        <a:t>Favor</a:t>
                      </a:r>
                      <a:endParaRPr lang="en-US" sz="1000" dirty="0"/>
                    </a:p>
                  </a:txBody>
                  <a:tcPr vert="vert" anchor="ctr"/>
                </a:tc>
                <a:tc>
                  <a:txBody>
                    <a:bodyPr/>
                    <a:lstStyle/>
                    <a:p>
                      <a:pPr algn="r"/>
                      <a:r>
                        <a:rPr lang="en-US" sz="1000" dirty="0" smtClean="0"/>
                        <a:t>Oppose</a:t>
                      </a:r>
                      <a:endParaRPr lang="en-US" sz="1000" dirty="0"/>
                    </a:p>
                  </a:txBody>
                  <a:tcPr vert="vert" anchor="ctr"/>
                </a:tc>
              </a:tr>
              <a:tr h="222983">
                <a:tc>
                  <a:txBody>
                    <a:bodyPr/>
                    <a:lstStyle/>
                    <a:p>
                      <a:r>
                        <a:rPr lang="en-US" sz="1100" dirty="0" smtClean="0"/>
                        <a:t>Republican (n=137)</a:t>
                      </a:r>
                      <a:endParaRPr lang="en-US" sz="1100" dirty="0"/>
                    </a:p>
                  </a:txBody>
                  <a:tcPr/>
                </a:tc>
                <a:tc>
                  <a:txBody>
                    <a:bodyPr/>
                    <a:lstStyle/>
                    <a:p>
                      <a:pPr algn="ctr"/>
                      <a:r>
                        <a:rPr lang="en-US" sz="1100" b="1" dirty="0" smtClean="0"/>
                        <a:t>30</a:t>
                      </a:r>
                      <a:endParaRPr lang="en-US" sz="1100" b="1" dirty="0"/>
                    </a:p>
                  </a:txBody>
                  <a:tcPr anchor="ctr"/>
                </a:tc>
                <a:tc>
                  <a:txBody>
                    <a:bodyPr/>
                    <a:lstStyle/>
                    <a:p>
                      <a:pPr algn="ctr"/>
                      <a:r>
                        <a:rPr lang="en-US" sz="1100" b="1" dirty="0" smtClean="0"/>
                        <a:t>55</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31</a:t>
                      </a:r>
                      <a:endParaRPr lang="en-US" sz="1100" b="1" dirty="0"/>
                    </a:p>
                  </a:txBody>
                  <a:tcPr anchor="ctr"/>
                </a:tc>
                <a:tc>
                  <a:txBody>
                    <a:bodyPr/>
                    <a:lstStyle/>
                    <a:p>
                      <a:pPr algn="ctr"/>
                      <a:r>
                        <a:rPr lang="en-US" sz="1100" b="1" dirty="0" smtClean="0"/>
                        <a:t>57</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45</a:t>
                      </a:r>
                      <a:endParaRPr lang="en-US" sz="1100" b="1" dirty="0"/>
                    </a:p>
                  </a:txBody>
                  <a:tcPr anchor="ctr"/>
                </a:tc>
                <a:tc>
                  <a:txBody>
                    <a:bodyPr/>
                    <a:lstStyle/>
                    <a:p>
                      <a:pPr algn="ctr"/>
                      <a:r>
                        <a:rPr lang="en-US" sz="1100" b="1" dirty="0" smtClean="0"/>
                        <a:t>41</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31</a:t>
                      </a:r>
                      <a:endParaRPr lang="en-US" sz="1100" b="1" dirty="0"/>
                    </a:p>
                  </a:txBody>
                  <a:tcPr anchor="ctr"/>
                </a:tc>
                <a:tc>
                  <a:txBody>
                    <a:bodyPr/>
                    <a:lstStyle/>
                    <a:p>
                      <a:pPr algn="ctr"/>
                      <a:r>
                        <a:rPr lang="en-US" sz="1100" b="1" dirty="0" smtClean="0"/>
                        <a:t>57</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40</a:t>
                      </a:r>
                      <a:endParaRPr lang="en-US" sz="1100" b="1" dirty="0"/>
                    </a:p>
                  </a:txBody>
                  <a:tcPr anchor="ctr"/>
                </a:tc>
                <a:tc>
                  <a:txBody>
                    <a:bodyPr/>
                    <a:lstStyle/>
                    <a:p>
                      <a:pPr algn="ctr"/>
                      <a:r>
                        <a:rPr lang="en-US" sz="1100" b="1" dirty="0" smtClean="0"/>
                        <a:t>47</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49</a:t>
                      </a:r>
                      <a:endParaRPr lang="en-US" sz="1100" b="1" dirty="0"/>
                    </a:p>
                  </a:txBody>
                  <a:tcPr anchor="ctr"/>
                </a:tc>
                <a:tc>
                  <a:txBody>
                    <a:bodyPr/>
                    <a:lstStyle/>
                    <a:p>
                      <a:pPr algn="ctr"/>
                      <a:r>
                        <a:rPr lang="en-US" sz="1100" b="1" dirty="0" smtClean="0"/>
                        <a:t>36</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30</a:t>
                      </a:r>
                      <a:endParaRPr lang="en-US" sz="1100" b="1" dirty="0"/>
                    </a:p>
                  </a:txBody>
                  <a:tcPr anchor="ctr"/>
                </a:tc>
                <a:tc>
                  <a:txBody>
                    <a:bodyPr/>
                    <a:lstStyle/>
                    <a:p>
                      <a:pPr algn="ctr"/>
                      <a:r>
                        <a:rPr lang="en-US" sz="1100" b="1" dirty="0" smtClean="0"/>
                        <a:t>66</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37</a:t>
                      </a:r>
                      <a:endParaRPr lang="en-US" sz="1100" b="1" dirty="0"/>
                    </a:p>
                  </a:txBody>
                  <a:tcPr anchor="ctr"/>
                </a:tc>
                <a:tc>
                  <a:txBody>
                    <a:bodyPr/>
                    <a:lstStyle/>
                    <a:p>
                      <a:pPr algn="ctr"/>
                      <a:r>
                        <a:rPr lang="en-US" sz="1100" b="1" dirty="0" smtClean="0"/>
                        <a:t>43</a:t>
                      </a:r>
                      <a:endParaRPr lang="en-US" sz="1100" b="1" dirty="0"/>
                    </a:p>
                  </a:txBody>
                  <a:tcPr anchor="ctr"/>
                </a:tc>
              </a:tr>
            </a:tbl>
          </a:graphicData>
        </a:graphic>
      </p:graphicFrame>
      <p:sp>
        <p:nvSpPr>
          <p:cNvPr id="8" name="TextBox 7"/>
          <p:cNvSpPr txBox="1"/>
          <p:nvPr/>
        </p:nvSpPr>
        <p:spPr>
          <a:xfrm>
            <a:off x="2428267" y="2573059"/>
            <a:ext cx="1411605" cy="338554"/>
          </a:xfrm>
          <a:prstGeom prst="rect">
            <a:avLst/>
          </a:prstGeom>
          <a:noFill/>
        </p:spPr>
        <p:txBody>
          <a:bodyPr wrap="none" rtlCol="0">
            <a:spAutoFit/>
          </a:bodyPr>
          <a:lstStyle/>
          <a:p>
            <a:r>
              <a:rPr lang="en-US" sz="1600" b="1" dirty="0" smtClean="0">
                <a:solidFill>
                  <a:schemeClr val="accent2">
                    <a:lumMod val="50000"/>
                  </a:schemeClr>
                </a:solidFill>
              </a:rPr>
              <a:t>FAVOR: 35%</a:t>
            </a:r>
            <a:endParaRPr lang="en-US" sz="1600" b="1" dirty="0">
              <a:solidFill>
                <a:schemeClr val="accent2">
                  <a:lumMod val="50000"/>
                </a:schemeClr>
              </a:solidFill>
            </a:endParaRPr>
          </a:p>
        </p:txBody>
      </p:sp>
      <p:sp>
        <p:nvSpPr>
          <p:cNvPr id="14" name="TextBox 13"/>
          <p:cNvSpPr txBox="1"/>
          <p:nvPr/>
        </p:nvSpPr>
        <p:spPr>
          <a:xfrm>
            <a:off x="186522" y="6176202"/>
            <a:ext cx="1587294" cy="338554"/>
          </a:xfrm>
          <a:prstGeom prst="rect">
            <a:avLst/>
          </a:prstGeom>
          <a:noFill/>
        </p:spPr>
        <p:txBody>
          <a:bodyPr wrap="none" rtlCol="0">
            <a:spAutoFit/>
          </a:bodyPr>
          <a:lstStyle/>
          <a:p>
            <a:r>
              <a:rPr lang="en-US" sz="1600" b="1" dirty="0" smtClean="0">
                <a:solidFill>
                  <a:schemeClr val="accent2">
                    <a:lumMod val="50000"/>
                  </a:schemeClr>
                </a:solidFill>
              </a:rPr>
              <a:t>OPPOSE: 51%</a:t>
            </a:r>
            <a:endParaRPr lang="en-US" sz="1600" b="1" dirty="0">
              <a:solidFill>
                <a:schemeClr val="accent2">
                  <a:lumMod val="50000"/>
                </a:schemeClr>
              </a:solidFill>
            </a:endParaRPr>
          </a:p>
        </p:txBody>
      </p:sp>
    </p:spTree>
    <p:extLst>
      <p:ext uri="{BB962C8B-B14F-4D97-AF65-F5344CB8AC3E}">
        <p14:creationId xmlns:p14="http://schemas.microsoft.com/office/powerpoint/2010/main" val="3342030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83899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400" b="1" dirty="0" smtClean="0">
                <a:latin typeface="Calibri" pitchFamily="34" charset="0"/>
              </a:rPr>
              <a:t>Intense and broad opposition to empowering out-of-state tax collectors on Missouri online merchants</a:t>
            </a:r>
            <a:endParaRPr lang="en-US" sz="2400" b="1" dirty="0">
              <a:latin typeface="Calibri" pitchFamily="34" charset="0"/>
            </a:endParaRPr>
          </a:p>
        </p:txBody>
      </p:sp>
      <p:sp>
        <p:nvSpPr>
          <p:cNvPr id="27652" name="Slide Number Placeholder 2"/>
          <p:cNvSpPr txBox="1">
            <a:spLocks noGrp="1"/>
          </p:cNvSpPr>
          <p:nvPr/>
        </p:nvSpPr>
        <p:spPr bwMode="auto">
          <a:xfrm>
            <a:off x="7854950" y="6254040"/>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5</a:t>
            </a:fld>
            <a:endParaRPr lang="en-US" sz="1000" dirty="0">
              <a:solidFill>
                <a:srgbClr val="898989"/>
              </a:solidFill>
            </a:endParaRPr>
          </a:p>
        </p:txBody>
      </p:sp>
      <p:sp>
        <p:nvSpPr>
          <p:cNvPr id="13" name="TextBox 12"/>
          <p:cNvSpPr txBox="1"/>
          <p:nvPr/>
        </p:nvSpPr>
        <p:spPr>
          <a:xfrm>
            <a:off x="44786" y="960147"/>
            <a:ext cx="9099214" cy="1169551"/>
          </a:xfrm>
          <a:prstGeom prst="rect">
            <a:avLst/>
          </a:prstGeom>
          <a:noFill/>
        </p:spPr>
        <p:txBody>
          <a:bodyPr wrap="square" rtlCol="0">
            <a:spAutoFit/>
          </a:bodyPr>
          <a:lstStyle/>
          <a:p>
            <a:pPr algn="l"/>
            <a:r>
              <a:rPr lang="en-US" sz="1400" dirty="0" smtClean="0"/>
              <a:t>The </a:t>
            </a:r>
            <a:r>
              <a:rPr lang="en-US" sz="1400" dirty="0"/>
              <a:t>proposed legislation would allow tax enforcement agents from one state to collect taxes from online retailers based in a different state. For instance, if a customer in New York makes an </a:t>
            </a:r>
            <a:r>
              <a:rPr lang="en-US" sz="1400" dirty="0" smtClean="0"/>
              <a:t>Internet </a:t>
            </a:r>
            <a:r>
              <a:rPr lang="en-US" sz="1400" dirty="0"/>
              <a:t>purchase from a retailer in </a:t>
            </a:r>
            <a:r>
              <a:rPr lang="en-US" sz="1400" dirty="0" smtClean="0"/>
              <a:t>Missouri, </a:t>
            </a:r>
            <a:r>
              <a:rPr lang="en-US" sz="1400" dirty="0"/>
              <a:t>the state of New York may make that retailer collect New York sales tax and send it to New York… Knowing this, do you favor or oppose federal legislation that changes how states collect sales tax from </a:t>
            </a:r>
            <a:r>
              <a:rPr lang="en-US" sz="1400" dirty="0" smtClean="0"/>
              <a:t>Internet </a:t>
            </a:r>
            <a:r>
              <a:rPr lang="en-US" sz="1400" dirty="0"/>
              <a:t>purchases? (IF CHOICE MADE, ASK) Do you strongly (favor/oppose) this, or just somewhat (</a:t>
            </a:r>
            <a:r>
              <a:rPr lang="en-US" sz="1400" dirty="0" smtClean="0"/>
              <a:t>favor/oppose</a:t>
            </a:r>
            <a:r>
              <a:rPr lang="en-US" sz="1400" dirty="0"/>
              <a:t>) it</a:t>
            </a:r>
            <a:r>
              <a:rPr lang="en-US" sz="1400" dirty="0" smtClean="0"/>
              <a:t>?</a:t>
            </a:r>
            <a:endParaRPr lang="en-US" sz="1400" dirty="0">
              <a:solidFill>
                <a:prstClr val="black"/>
              </a:solidFill>
            </a:endParaRPr>
          </a:p>
        </p:txBody>
      </p:sp>
      <p:graphicFrame>
        <p:nvGraphicFramePr>
          <p:cNvPr id="6" name="Chart 5"/>
          <p:cNvGraphicFramePr/>
          <p:nvPr>
            <p:extLst>
              <p:ext uri="{D42A27DB-BD31-4B8C-83A1-F6EECF244321}">
                <p14:modId xmlns:p14="http://schemas.microsoft.com/office/powerpoint/2010/main" val="2782868356"/>
              </p:ext>
            </p:extLst>
          </p:nvPr>
        </p:nvGraphicFramePr>
        <p:xfrm>
          <a:off x="274367" y="2382487"/>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78490161"/>
              </p:ext>
            </p:extLst>
          </p:nvPr>
        </p:nvGraphicFramePr>
        <p:xfrm>
          <a:off x="5760707" y="2331732"/>
          <a:ext cx="3078512" cy="2739447"/>
        </p:xfrm>
        <a:graphic>
          <a:graphicData uri="http://schemas.openxmlformats.org/drawingml/2006/table">
            <a:tbl>
              <a:tblPr firstRow="1" bandRow="1">
                <a:tableStyleId>{21E4AEA4-8DFA-4A89-87EB-49C32662AFE0}</a:tableStyleId>
              </a:tblPr>
              <a:tblGrid>
                <a:gridCol w="2194536"/>
                <a:gridCol w="457195"/>
                <a:gridCol w="426781"/>
              </a:tblGrid>
              <a:tr h="666807">
                <a:tc>
                  <a:txBody>
                    <a:bodyPr/>
                    <a:lstStyle/>
                    <a:p>
                      <a:endParaRPr lang="en-US" sz="1000" dirty="0"/>
                    </a:p>
                  </a:txBody>
                  <a:tcPr/>
                </a:tc>
                <a:tc>
                  <a:txBody>
                    <a:bodyPr/>
                    <a:lstStyle/>
                    <a:p>
                      <a:pPr algn="r"/>
                      <a:r>
                        <a:rPr lang="en-US" sz="1000" dirty="0" smtClean="0"/>
                        <a:t>Favor</a:t>
                      </a:r>
                      <a:endParaRPr lang="en-US" sz="1000" dirty="0"/>
                    </a:p>
                  </a:txBody>
                  <a:tcPr vert="vert" anchor="ctr"/>
                </a:tc>
                <a:tc>
                  <a:txBody>
                    <a:bodyPr/>
                    <a:lstStyle/>
                    <a:p>
                      <a:pPr algn="r"/>
                      <a:r>
                        <a:rPr lang="en-US" sz="1000" dirty="0" smtClean="0"/>
                        <a:t>Oppose</a:t>
                      </a:r>
                      <a:endParaRPr lang="en-US" sz="1000" dirty="0"/>
                    </a:p>
                  </a:txBody>
                  <a:tcPr vert="vert" anchor="ctr"/>
                </a:tc>
              </a:tr>
              <a:tr h="222983">
                <a:tc>
                  <a:txBody>
                    <a:bodyPr/>
                    <a:lstStyle/>
                    <a:p>
                      <a:r>
                        <a:rPr lang="en-US" sz="1100" dirty="0" smtClean="0"/>
                        <a:t>Republican (n=137)</a:t>
                      </a:r>
                      <a:endParaRPr lang="en-US" sz="1100" dirty="0"/>
                    </a:p>
                  </a:txBody>
                  <a:tcPr/>
                </a:tc>
                <a:tc>
                  <a:txBody>
                    <a:bodyPr/>
                    <a:lstStyle/>
                    <a:p>
                      <a:pPr algn="ctr"/>
                      <a:r>
                        <a:rPr lang="en-US" sz="1100" b="1" dirty="0" smtClean="0"/>
                        <a:t>20</a:t>
                      </a:r>
                      <a:endParaRPr lang="en-US" sz="1100" b="1" dirty="0"/>
                    </a:p>
                  </a:txBody>
                  <a:tcPr anchor="ctr"/>
                </a:tc>
                <a:tc>
                  <a:txBody>
                    <a:bodyPr/>
                    <a:lstStyle/>
                    <a:p>
                      <a:pPr algn="ctr"/>
                      <a:r>
                        <a:rPr lang="en-US" sz="1100" b="1" dirty="0" smtClean="0"/>
                        <a:t>75</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26</a:t>
                      </a:r>
                      <a:endParaRPr lang="en-US" sz="1100" b="1" dirty="0"/>
                    </a:p>
                  </a:txBody>
                  <a:tcPr anchor="ctr"/>
                </a:tc>
                <a:tc>
                  <a:txBody>
                    <a:bodyPr/>
                    <a:lstStyle/>
                    <a:p>
                      <a:pPr algn="ctr"/>
                      <a:r>
                        <a:rPr lang="en-US" sz="1100" b="1" dirty="0" smtClean="0"/>
                        <a:t>65</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25</a:t>
                      </a:r>
                      <a:endParaRPr lang="en-US" sz="1100" b="1" dirty="0"/>
                    </a:p>
                  </a:txBody>
                  <a:tcPr anchor="ctr"/>
                </a:tc>
                <a:tc>
                  <a:txBody>
                    <a:bodyPr/>
                    <a:lstStyle/>
                    <a:p>
                      <a:pPr algn="ctr"/>
                      <a:r>
                        <a:rPr lang="en-US" sz="1100" b="1" dirty="0" smtClean="0"/>
                        <a:t>73</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20</a:t>
                      </a:r>
                      <a:endParaRPr lang="en-US" sz="1100" b="1" dirty="0"/>
                    </a:p>
                  </a:txBody>
                  <a:tcPr anchor="ctr"/>
                </a:tc>
                <a:tc>
                  <a:txBody>
                    <a:bodyPr/>
                    <a:lstStyle/>
                    <a:p>
                      <a:pPr algn="ctr"/>
                      <a:r>
                        <a:rPr lang="en-US" sz="1100" b="1" dirty="0" smtClean="0"/>
                        <a:t>77</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29</a:t>
                      </a:r>
                      <a:endParaRPr lang="en-US" sz="1100" b="1" dirty="0"/>
                    </a:p>
                  </a:txBody>
                  <a:tcPr anchor="ctr"/>
                </a:tc>
                <a:tc>
                  <a:txBody>
                    <a:bodyPr/>
                    <a:lstStyle/>
                    <a:p>
                      <a:pPr algn="ctr"/>
                      <a:r>
                        <a:rPr lang="en-US" sz="1100" b="1" dirty="0" smtClean="0"/>
                        <a:t>67</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30</a:t>
                      </a:r>
                      <a:endParaRPr lang="en-US" sz="1100" b="1" dirty="0"/>
                    </a:p>
                  </a:txBody>
                  <a:tcPr anchor="ctr"/>
                </a:tc>
                <a:tc>
                  <a:txBody>
                    <a:bodyPr/>
                    <a:lstStyle/>
                    <a:p>
                      <a:pPr algn="ctr"/>
                      <a:r>
                        <a:rPr lang="en-US" sz="1100" b="1" dirty="0" smtClean="0"/>
                        <a:t>60</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23</a:t>
                      </a:r>
                      <a:endParaRPr lang="en-US" sz="1100" b="1" dirty="0"/>
                    </a:p>
                  </a:txBody>
                  <a:tcPr anchor="ctr"/>
                </a:tc>
                <a:tc>
                  <a:txBody>
                    <a:bodyPr/>
                    <a:lstStyle/>
                    <a:p>
                      <a:pPr algn="ctr"/>
                      <a:r>
                        <a:rPr lang="en-US" sz="1100" b="1" dirty="0" smtClean="0"/>
                        <a:t>76</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23</a:t>
                      </a:r>
                      <a:endParaRPr lang="en-US" sz="1100" b="1" dirty="0"/>
                    </a:p>
                  </a:txBody>
                  <a:tcPr anchor="ctr"/>
                </a:tc>
                <a:tc>
                  <a:txBody>
                    <a:bodyPr/>
                    <a:lstStyle/>
                    <a:p>
                      <a:pPr algn="ctr"/>
                      <a:r>
                        <a:rPr lang="en-US" sz="1100" b="1" dirty="0" smtClean="0"/>
                        <a:t>68</a:t>
                      </a:r>
                      <a:endParaRPr lang="en-US" sz="1100" b="1" dirty="0"/>
                    </a:p>
                  </a:txBody>
                  <a:tcPr anchor="ctr"/>
                </a:tc>
              </a:tr>
            </a:tbl>
          </a:graphicData>
        </a:graphic>
      </p:graphicFrame>
      <p:sp>
        <p:nvSpPr>
          <p:cNvPr id="8" name="TextBox 7"/>
          <p:cNvSpPr txBox="1"/>
          <p:nvPr/>
        </p:nvSpPr>
        <p:spPr>
          <a:xfrm>
            <a:off x="2428267" y="2481620"/>
            <a:ext cx="1411605" cy="338554"/>
          </a:xfrm>
          <a:prstGeom prst="rect">
            <a:avLst/>
          </a:prstGeom>
          <a:noFill/>
        </p:spPr>
        <p:txBody>
          <a:bodyPr wrap="none" rtlCol="0">
            <a:spAutoFit/>
          </a:bodyPr>
          <a:lstStyle/>
          <a:p>
            <a:r>
              <a:rPr lang="en-US" sz="1600" b="1" dirty="0" smtClean="0">
                <a:solidFill>
                  <a:schemeClr val="accent2">
                    <a:lumMod val="50000"/>
                  </a:schemeClr>
                </a:solidFill>
              </a:rPr>
              <a:t>FAVOR: 23%</a:t>
            </a:r>
            <a:endParaRPr lang="en-US" sz="1600" b="1" dirty="0">
              <a:solidFill>
                <a:schemeClr val="accent2">
                  <a:lumMod val="50000"/>
                </a:schemeClr>
              </a:solidFill>
            </a:endParaRPr>
          </a:p>
        </p:txBody>
      </p:sp>
      <p:sp>
        <p:nvSpPr>
          <p:cNvPr id="14" name="TextBox 13"/>
          <p:cNvSpPr txBox="1"/>
          <p:nvPr/>
        </p:nvSpPr>
        <p:spPr>
          <a:xfrm>
            <a:off x="186522" y="6084763"/>
            <a:ext cx="1587294" cy="338554"/>
          </a:xfrm>
          <a:prstGeom prst="rect">
            <a:avLst/>
          </a:prstGeom>
          <a:noFill/>
        </p:spPr>
        <p:txBody>
          <a:bodyPr wrap="none" rtlCol="0">
            <a:spAutoFit/>
          </a:bodyPr>
          <a:lstStyle/>
          <a:p>
            <a:r>
              <a:rPr lang="en-US" sz="1600" b="1" dirty="0" smtClean="0">
                <a:solidFill>
                  <a:schemeClr val="accent2">
                    <a:lumMod val="50000"/>
                  </a:schemeClr>
                </a:solidFill>
              </a:rPr>
              <a:t>OPPOSE: 70%</a:t>
            </a:r>
            <a:endParaRPr lang="en-US" sz="1600" b="1" dirty="0">
              <a:solidFill>
                <a:schemeClr val="accent2">
                  <a:lumMod val="50000"/>
                </a:schemeClr>
              </a:solidFill>
            </a:endParaRPr>
          </a:p>
        </p:txBody>
      </p:sp>
    </p:spTree>
    <p:extLst>
      <p:ext uri="{BB962C8B-B14F-4D97-AF65-F5344CB8AC3E}">
        <p14:creationId xmlns:p14="http://schemas.microsoft.com/office/powerpoint/2010/main" val="708600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90757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400" b="1" dirty="0" smtClean="0">
                <a:latin typeface="Calibri" pitchFamily="34" charset="0"/>
              </a:rPr>
              <a:t>Missourians firmly reject a national e-commerce sales tax mandate</a:t>
            </a:r>
            <a:endParaRPr lang="en-US" sz="2400" b="1" dirty="0">
              <a:latin typeface="Calibri" pitchFamily="34" charset="0"/>
            </a:endParaRPr>
          </a:p>
        </p:txBody>
      </p:sp>
      <p:sp>
        <p:nvSpPr>
          <p:cNvPr id="27652" name="Slide Number Placeholder 2"/>
          <p:cNvSpPr txBox="1">
            <a:spLocks noGrp="1"/>
          </p:cNvSpPr>
          <p:nvPr/>
        </p:nvSpPr>
        <p:spPr bwMode="auto">
          <a:xfrm>
            <a:off x="7863804" y="6263609"/>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6</a:t>
            </a:fld>
            <a:endParaRPr lang="en-US" sz="1000" dirty="0">
              <a:solidFill>
                <a:srgbClr val="898989"/>
              </a:solidFill>
            </a:endParaRPr>
          </a:p>
        </p:txBody>
      </p:sp>
      <p:sp>
        <p:nvSpPr>
          <p:cNvPr id="13" name="TextBox 12"/>
          <p:cNvSpPr txBox="1"/>
          <p:nvPr/>
        </p:nvSpPr>
        <p:spPr>
          <a:xfrm>
            <a:off x="44786" y="960147"/>
            <a:ext cx="9099214" cy="738664"/>
          </a:xfrm>
          <a:prstGeom prst="rect">
            <a:avLst/>
          </a:prstGeom>
          <a:noFill/>
        </p:spPr>
        <p:txBody>
          <a:bodyPr wrap="square" rtlCol="0">
            <a:spAutoFit/>
          </a:bodyPr>
          <a:lstStyle/>
          <a:p>
            <a:pPr algn="l"/>
            <a:r>
              <a:rPr lang="en-US" sz="1400" dirty="0" smtClean="0"/>
              <a:t>The </a:t>
            </a:r>
            <a:r>
              <a:rPr lang="en-US" sz="1400" dirty="0"/>
              <a:t>proposed legislation would create a new national sales tax </a:t>
            </a:r>
            <a:r>
              <a:rPr lang="en-US" sz="1400" dirty="0" smtClean="0"/>
              <a:t>collection </a:t>
            </a:r>
            <a:r>
              <a:rPr lang="en-US" sz="1400" dirty="0"/>
              <a:t>mandate that applies to every retailer who sells goods and services over the </a:t>
            </a:r>
            <a:r>
              <a:rPr lang="en-US" sz="1400" dirty="0" smtClean="0"/>
              <a:t>Internet… </a:t>
            </a:r>
            <a:r>
              <a:rPr lang="en-US" sz="1400" dirty="0"/>
              <a:t>With this in mind, do you favor or oppose this legislation</a:t>
            </a:r>
            <a:r>
              <a:rPr lang="en-US" sz="1400" dirty="0" smtClean="0"/>
              <a:t>? (</a:t>
            </a:r>
            <a:r>
              <a:rPr lang="en-US" sz="1400" dirty="0"/>
              <a:t>IF CHOICE MADE, ASK) Do you strongly (favor/oppose) this, or just somewhat (</a:t>
            </a:r>
            <a:r>
              <a:rPr lang="en-US" sz="1400" dirty="0" smtClean="0"/>
              <a:t>favor/oppose</a:t>
            </a:r>
            <a:r>
              <a:rPr lang="en-US" sz="1400" dirty="0"/>
              <a:t>) it?</a:t>
            </a:r>
            <a:endParaRPr lang="en-US" sz="1400" dirty="0">
              <a:solidFill>
                <a:prstClr val="black"/>
              </a:solidFill>
            </a:endParaRPr>
          </a:p>
        </p:txBody>
      </p:sp>
      <p:graphicFrame>
        <p:nvGraphicFramePr>
          <p:cNvPr id="6" name="Chart 5"/>
          <p:cNvGraphicFramePr/>
          <p:nvPr>
            <p:extLst>
              <p:ext uri="{D42A27DB-BD31-4B8C-83A1-F6EECF244321}">
                <p14:modId xmlns:p14="http://schemas.microsoft.com/office/powerpoint/2010/main" val="1503465833"/>
              </p:ext>
            </p:extLst>
          </p:nvPr>
        </p:nvGraphicFramePr>
        <p:xfrm>
          <a:off x="274367" y="2291048"/>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73103930"/>
              </p:ext>
            </p:extLst>
          </p:nvPr>
        </p:nvGraphicFramePr>
        <p:xfrm>
          <a:off x="5760707" y="2148854"/>
          <a:ext cx="3078512" cy="2739447"/>
        </p:xfrm>
        <a:graphic>
          <a:graphicData uri="http://schemas.openxmlformats.org/drawingml/2006/table">
            <a:tbl>
              <a:tblPr firstRow="1" bandRow="1">
                <a:tableStyleId>{21E4AEA4-8DFA-4A89-87EB-49C32662AFE0}</a:tableStyleId>
              </a:tblPr>
              <a:tblGrid>
                <a:gridCol w="2194536"/>
                <a:gridCol w="457195"/>
                <a:gridCol w="426781"/>
              </a:tblGrid>
              <a:tr h="666807">
                <a:tc>
                  <a:txBody>
                    <a:bodyPr/>
                    <a:lstStyle/>
                    <a:p>
                      <a:endParaRPr lang="en-US" sz="1000" dirty="0"/>
                    </a:p>
                  </a:txBody>
                  <a:tcPr/>
                </a:tc>
                <a:tc>
                  <a:txBody>
                    <a:bodyPr/>
                    <a:lstStyle/>
                    <a:p>
                      <a:pPr algn="r"/>
                      <a:r>
                        <a:rPr lang="en-US" sz="1000" dirty="0" smtClean="0"/>
                        <a:t>Favor</a:t>
                      </a:r>
                      <a:endParaRPr lang="en-US" sz="1000" dirty="0"/>
                    </a:p>
                  </a:txBody>
                  <a:tcPr vert="vert" anchor="ctr"/>
                </a:tc>
                <a:tc>
                  <a:txBody>
                    <a:bodyPr/>
                    <a:lstStyle/>
                    <a:p>
                      <a:pPr algn="r"/>
                      <a:r>
                        <a:rPr lang="en-US" sz="1000" dirty="0" smtClean="0"/>
                        <a:t>Oppose</a:t>
                      </a:r>
                      <a:endParaRPr lang="en-US" sz="1000" dirty="0"/>
                    </a:p>
                  </a:txBody>
                  <a:tcPr vert="vert" anchor="ctr"/>
                </a:tc>
              </a:tr>
              <a:tr h="234876">
                <a:tc>
                  <a:txBody>
                    <a:bodyPr/>
                    <a:lstStyle/>
                    <a:p>
                      <a:r>
                        <a:rPr lang="en-US" sz="1100" dirty="0" smtClean="0"/>
                        <a:t>Republican (n=137)</a:t>
                      </a:r>
                      <a:endParaRPr lang="en-US" sz="1100" dirty="0"/>
                    </a:p>
                  </a:txBody>
                  <a:tcPr/>
                </a:tc>
                <a:tc>
                  <a:txBody>
                    <a:bodyPr/>
                    <a:lstStyle/>
                    <a:p>
                      <a:pPr algn="ctr"/>
                      <a:r>
                        <a:rPr lang="en-US" sz="1100" b="1" dirty="0" smtClean="0"/>
                        <a:t>24</a:t>
                      </a:r>
                      <a:endParaRPr lang="en-US" sz="1100" b="1" dirty="0"/>
                    </a:p>
                  </a:txBody>
                  <a:tcPr anchor="ctr"/>
                </a:tc>
                <a:tc>
                  <a:txBody>
                    <a:bodyPr/>
                    <a:lstStyle/>
                    <a:p>
                      <a:pPr algn="ctr"/>
                      <a:r>
                        <a:rPr lang="en-US" sz="1100" b="1" dirty="0" smtClean="0"/>
                        <a:t>74</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29</a:t>
                      </a:r>
                      <a:endParaRPr lang="en-US" sz="1100" b="1" dirty="0"/>
                    </a:p>
                  </a:txBody>
                  <a:tcPr anchor="ctr"/>
                </a:tc>
                <a:tc>
                  <a:txBody>
                    <a:bodyPr/>
                    <a:lstStyle/>
                    <a:p>
                      <a:pPr algn="ctr"/>
                      <a:r>
                        <a:rPr lang="en-US" sz="1100" b="1" dirty="0" smtClean="0"/>
                        <a:t>65</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32</a:t>
                      </a:r>
                      <a:endParaRPr lang="en-US" sz="1100" b="1" dirty="0"/>
                    </a:p>
                  </a:txBody>
                  <a:tcPr anchor="ctr"/>
                </a:tc>
                <a:tc>
                  <a:txBody>
                    <a:bodyPr/>
                    <a:lstStyle/>
                    <a:p>
                      <a:pPr algn="ctr"/>
                      <a:r>
                        <a:rPr lang="en-US" sz="1100" b="1" dirty="0" smtClean="0"/>
                        <a:t>61</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21</a:t>
                      </a:r>
                      <a:endParaRPr lang="en-US" sz="1100" b="1" dirty="0"/>
                    </a:p>
                  </a:txBody>
                  <a:tcPr anchor="ctr"/>
                </a:tc>
                <a:tc>
                  <a:txBody>
                    <a:bodyPr/>
                    <a:lstStyle/>
                    <a:p>
                      <a:pPr algn="ctr"/>
                      <a:r>
                        <a:rPr lang="en-US" sz="1100" b="1" dirty="0" smtClean="0"/>
                        <a:t>77</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37</a:t>
                      </a:r>
                      <a:endParaRPr lang="en-US" sz="1100" b="1" dirty="0"/>
                    </a:p>
                  </a:txBody>
                  <a:tcPr anchor="ctr"/>
                </a:tc>
                <a:tc>
                  <a:txBody>
                    <a:bodyPr/>
                    <a:lstStyle/>
                    <a:p>
                      <a:pPr algn="ctr"/>
                      <a:r>
                        <a:rPr lang="en-US" sz="1100" b="1" dirty="0" smtClean="0"/>
                        <a:t>61</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40</a:t>
                      </a:r>
                      <a:endParaRPr lang="en-US" sz="1100" b="1" dirty="0"/>
                    </a:p>
                  </a:txBody>
                  <a:tcPr anchor="ctr"/>
                </a:tc>
                <a:tc>
                  <a:txBody>
                    <a:bodyPr/>
                    <a:lstStyle/>
                    <a:p>
                      <a:pPr algn="ctr"/>
                      <a:r>
                        <a:rPr lang="en-US" sz="1100" b="1" dirty="0" smtClean="0"/>
                        <a:t>52</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29</a:t>
                      </a:r>
                      <a:endParaRPr lang="en-US" sz="1100" b="1" dirty="0"/>
                    </a:p>
                  </a:txBody>
                  <a:tcPr anchor="ctr"/>
                </a:tc>
                <a:tc>
                  <a:txBody>
                    <a:bodyPr/>
                    <a:lstStyle/>
                    <a:p>
                      <a:pPr algn="ctr"/>
                      <a:r>
                        <a:rPr lang="en-US" sz="1100" b="1" dirty="0" smtClean="0"/>
                        <a:t>68</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27</a:t>
                      </a:r>
                      <a:endParaRPr lang="en-US" sz="1100" b="1" dirty="0"/>
                    </a:p>
                  </a:txBody>
                  <a:tcPr anchor="ctr"/>
                </a:tc>
                <a:tc>
                  <a:txBody>
                    <a:bodyPr/>
                    <a:lstStyle/>
                    <a:p>
                      <a:pPr algn="ctr"/>
                      <a:r>
                        <a:rPr lang="en-US" sz="1100" b="1" dirty="0" smtClean="0"/>
                        <a:t>65</a:t>
                      </a:r>
                      <a:endParaRPr lang="en-US" sz="1100" b="1" dirty="0"/>
                    </a:p>
                  </a:txBody>
                  <a:tcPr anchor="ctr"/>
                </a:tc>
              </a:tr>
            </a:tbl>
          </a:graphicData>
        </a:graphic>
      </p:graphicFrame>
      <p:sp>
        <p:nvSpPr>
          <p:cNvPr id="8" name="TextBox 7"/>
          <p:cNvSpPr txBox="1"/>
          <p:nvPr/>
        </p:nvSpPr>
        <p:spPr>
          <a:xfrm>
            <a:off x="2428267" y="2390181"/>
            <a:ext cx="1411605" cy="338554"/>
          </a:xfrm>
          <a:prstGeom prst="rect">
            <a:avLst/>
          </a:prstGeom>
          <a:noFill/>
        </p:spPr>
        <p:txBody>
          <a:bodyPr wrap="none" rtlCol="0">
            <a:spAutoFit/>
          </a:bodyPr>
          <a:lstStyle/>
          <a:p>
            <a:r>
              <a:rPr lang="en-US" sz="1600" b="1" dirty="0" smtClean="0">
                <a:solidFill>
                  <a:schemeClr val="accent2">
                    <a:lumMod val="50000"/>
                  </a:schemeClr>
                </a:solidFill>
              </a:rPr>
              <a:t>FAVOR: 28%</a:t>
            </a:r>
            <a:endParaRPr lang="en-US" sz="1600" b="1" dirty="0">
              <a:solidFill>
                <a:schemeClr val="accent2">
                  <a:lumMod val="50000"/>
                </a:schemeClr>
              </a:solidFill>
            </a:endParaRPr>
          </a:p>
        </p:txBody>
      </p:sp>
      <p:sp>
        <p:nvSpPr>
          <p:cNvPr id="14" name="TextBox 13"/>
          <p:cNvSpPr txBox="1"/>
          <p:nvPr/>
        </p:nvSpPr>
        <p:spPr>
          <a:xfrm>
            <a:off x="186522" y="5993324"/>
            <a:ext cx="1587294" cy="338554"/>
          </a:xfrm>
          <a:prstGeom prst="rect">
            <a:avLst/>
          </a:prstGeom>
          <a:noFill/>
        </p:spPr>
        <p:txBody>
          <a:bodyPr wrap="none" rtlCol="0">
            <a:spAutoFit/>
          </a:bodyPr>
          <a:lstStyle/>
          <a:p>
            <a:r>
              <a:rPr lang="en-US" sz="1600" b="1" dirty="0" smtClean="0">
                <a:solidFill>
                  <a:schemeClr val="accent2">
                    <a:lumMod val="50000"/>
                  </a:schemeClr>
                </a:solidFill>
              </a:rPr>
              <a:t>OPPOSE: 66%</a:t>
            </a:r>
            <a:endParaRPr lang="en-US" sz="1600" b="1" dirty="0">
              <a:solidFill>
                <a:schemeClr val="accent2">
                  <a:lumMod val="50000"/>
                </a:schemeClr>
              </a:solidFill>
            </a:endParaRPr>
          </a:p>
        </p:txBody>
      </p:sp>
    </p:spTree>
    <p:extLst>
      <p:ext uri="{BB962C8B-B14F-4D97-AF65-F5344CB8AC3E}">
        <p14:creationId xmlns:p14="http://schemas.microsoft.com/office/powerpoint/2010/main" val="2054007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870993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000" b="1" dirty="0" smtClean="0">
                <a:latin typeface="Calibri" pitchFamily="34" charset="0"/>
              </a:rPr>
              <a:t>A majority want their elected officials to oppose increasing e-commerce sales tax collection mandates</a:t>
            </a:r>
            <a:endParaRPr lang="en-US" sz="2000" b="1" dirty="0">
              <a:latin typeface="Calibri" pitchFamily="34" charset="0"/>
            </a:endParaRPr>
          </a:p>
        </p:txBody>
      </p:sp>
      <p:sp>
        <p:nvSpPr>
          <p:cNvPr id="27652" name="Slide Number Placeholder 2"/>
          <p:cNvSpPr txBox="1">
            <a:spLocks noGrp="1"/>
          </p:cNvSpPr>
          <p:nvPr/>
        </p:nvSpPr>
        <p:spPr bwMode="auto">
          <a:xfrm>
            <a:off x="7863804" y="6263609"/>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7</a:t>
            </a:fld>
            <a:endParaRPr lang="en-US" sz="1000" dirty="0">
              <a:solidFill>
                <a:srgbClr val="898989"/>
              </a:solidFill>
            </a:endParaRPr>
          </a:p>
        </p:txBody>
      </p:sp>
      <p:sp>
        <p:nvSpPr>
          <p:cNvPr id="13" name="TextBox 12"/>
          <p:cNvSpPr txBox="1"/>
          <p:nvPr/>
        </p:nvSpPr>
        <p:spPr>
          <a:xfrm>
            <a:off x="44786" y="868708"/>
            <a:ext cx="9099214" cy="1384995"/>
          </a:xfrm>
          <a:prstGeom prst="rect">
            <a:avLst/>
          </a:prstGeom>
          <a:noFill/>
        </p:spPr>
        <p:txBody>
          <a:bodyPr wrap="square" rtlCol="0">
            <a:spAutoFit/>
          </a:bodyPr>
          <a:lstStyle/>
          <a:p>
            <a:pPr algn="l"/>
            <a:r>
              <a:rPr lang="en-US" sz="1400" dirty="0" smtClean="0"/>
              <a:t>All </a:t>
            </a:r>
            <a:r>
              <a:rPr lang="en-US" sz="1400" dirty="0"/>
              <a:t>other things being equal, which candidate would you support? (ROTATE) </a:t>
            </a:r>
            <a:r>
              <a:rPr lang="en-US" sz="1400" u="sng" dirty="0"/>
              <a:t>Candidate G</a:t>
            </a:r>
            <a:r>
              <a:rPr lang="en-US" sz="1400" dirty="0"/>
              <a:t>: Who voted in favor of changing how states collect sales taxes from </a:t>
            </a:r>
            <a:r>
              <a:rPr lang="en-US" sz="1400" dirty="0" smtClean="0"/>
              <a:t>Internet </a:t>
            </a:r>
            <a:r>
              <a:rPr lang="en-US" sz="1400" dirty="0"/>
              <a:t>purchases </a:t>
            </a:r>
            <a:r>
              <a:rPr lang="en-US" sz="1400" dirty="0" smtClean="0"/>
              <a:t>– essentially </a:t>
            </a:r>
            <a:r>
              <a:rPr lang="en-US" sz="1400" dirty="0"/>
              <a:t>creating a new national sales tax collection mandate that applies to every retailer who sells goods and services over the </a:t>
            </a:r>
            <a:r>
              <a:rPr lang="en-US" sz="1400" dirty="0" smtClean="0"/>
              <a:t>Internet </a:t>
            </a:r>
            <a:r>
              <a:rPr lang="en-US" sz="1400" dirty="0"/>
              <a:t>…or… </a:t>
            </a:r>
            <a:r>
              <a:rPr lang="en-US" sz="1400" u="sng" dirty="0"/>
              <a:t>Candidate S</a:t>
            </a:r>
            <a:r>
              <a:rPr lang="en-US" sz="1400" dirty="0"/>
              <a:t>: Who opposed efforts to increase taxes on the </a:t>
            </a:r>
            <a:r>
              <a:rPr lang="en-US" sz="1400" dirty="0" smtClean="0"/>
              <a:t>Internet – including </a:t>
            </a:r>
            <a:r>
              <a:rPr lang="en-US" sz="1400" dirty="0"/>
              <a:t>voting against the creation of a new national sales tax collection mandate that applies to every retailer who sells goods and services over the </a:t>
            </a:r>
            <a:r>
              <a:rPr lang="en-US" sz="1400" dirty="0" smtClean="0"/>
              <a:t>Internet? </a:t>
            </a:r>
            <a:r>
              <a:rPr lang="en-US" sz="1400" dirty="0"/>
              <a:t>Who would you support?</a:t>
            </a:r>
            <a:endParaRPr lang="en-US" sz="1400" dirty="0">
              <a:solidFill>
                <a:prstClr val="black"/>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892718458"/>
              </p:ext>
            </p:extLst>
          </p:nvPr>
        </p:nvGraphicFramePr>
        <p:xfrm>
          <a:off x="5699682" y="2253703"/>
          <a:ext cx="3078512" cy="2882884"/>
        </p:xfrm>
        <a:graphic>
          <a:graphicData uri="http://schemas.openxmlformats.org/drawingml/2006/table">
            <a:tbl>
              <a:tblPr firstRow="1" bandRow="1">
                <a:tableStyleId>{21E4AEA4-8DFA-4A89-87EB-49C32662AFE0}</a:tableStyleId>
              </a:tblPr>
              <a:tblGrid>
                <a:gridCol w="2194536"/>
                <a:gridCol w="457195"/>
                <a:gridCol w="426781"/>
              </a:tblGrid>
              <a:tr h="810244">
                <a:tc>
                  <a:txBody>
                    <a:bodyPr/>
                    <a:lstStyle/>
                    <a:p>
                      <a:endParaRPr lang="en-US" sz="1000" dirty="0"/>
                    </a:p>
                  </a:txBody>
                  <a:tcPr/>
                </a:tc>
                <a:tc>
                  <a:txBody>
                    <a:bodyPr/>
                    <a:lstStyle/>
                    <a:p>
                      <a:pPr algn="r"/>
                      <a:r>
                        <a:rPr lang="en-US" sz="1000" dirty="0" smtClean="0"/>
                        <a:t>Candidate S</a:t>
                      </a:r>
                      <a:endParaRPr lang="en-US" sz="1000" dirty="0"/>
                    </a:p>
                  </a:txBody>
                  <a:tcPr vert="vert" anchor="ctr"/>
                </a:tc>
                <a:tc>
                  <a:txBody>
                    <a:bodyPr/>
                    <a:lstStyle/>
                    <a:p>
                      <a:pPr algn="r"/>
                      <a:r>
                        <a:rPr lang="en-US" sz="1000" dirty="0" smtClean="0"/>
                        <a:t>Candidate G</a:t>
                      </a:r>
                      <a:endParaRPr lang="en-US" sz="1000" dirty="0"/>
                    </a:p>
                  </a:txBody>
                  <a:tcPr vert="vert" anchor="ctr"/>
                </a:tc>
              </a:tr>
              <a:tr h="234876">
                <a:tc>
                  <a:txBody>
                    <a:bodyPr/>
                    <a:lstStyle/>
                    <a:p>
                      <a:r>
                        <a:rPr lang="en-US" sz="1100" dirty="0" smtClean="0"/>
                        <a:t>Republican (n=137)</a:t>
                      </a:r>
                      <a:endParaRPr lang="en-US" sz="1100" dirty="0"/>
                    </a:p>
                  </a:txBody>
                  <a:tcPr/>
                </a:tc>
                <a:tc>
                  <a:txBody>
                    <a:bodyPr/>
                    <a:lstStyle/>
                    <a:p>
                      <a:pPr algn="ctr"/>
                      <a:r>
                        <a:rPr lang="en-US" sz="1100" b="1" dirty="0" smtClean="0"/>
                        <a:t>62</a:t>
                      </a:r>
                      <a:endParaRPr lang="en-US" sz="1100" b="1" dirty="0"/>
                    </a:p>
                  </a:txBody>
                  <a:tcPr anchor="ctr"/>
                </a:tc>
                <a:tc>
                  <a:txBody>
                    <a:bodyPr/>
                    <a:lstStyle/>
                    <a:p>
                      <a:pPr algn="ctr"/>
                      <a:r>
                        <a:rPr lang="en-US" sz="1100" b="1" dirty="0" smtClean="0"/>
                        <a:t>22</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56</a:t>
                      </a:r>
                      <a:endParaRPr lang="en-US" sz="1100" b="1" dirty="0"/>
                    </a:p>
                  </a:txBody>
                  <a:tcPr anchor="ctr"/>
                </a:tc>
                <a:tc>
                  <a:txBody>
                    <a:bodyPr/>
                    <a:lstStyle/>
                    <a:p>
                      <a:pPr algn="ctr"/>
                      <a:r>
                        <a:rPr lang="en-US" sz="1100" b="1" dirty="0" smtClean="0"/>
                        <a:t>26</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45</a:t>
                      </a:r>
                      <a:endParaRPr lang="en-US" sz="1100" b="1" dirty="0"/>
                    </a:p>
                  </a:txBody>
                  <a:tcPr anchor="ctr"/>
                </a:tc>
                <a:tc>
                  <a:txBody>
                    <a:bodyPr/>
                    <a:lstStyle/>
                    <a:p>
                      <a:pPr algn="ctr"/>
                      <a:r>
                        <a:rPr lang="en-US" sz="1100" b="1" dirty="0" smtClean="0"/>
                        <a:t>35</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64</a:t>
                      </a:r>
                      <a:endParaRPr lang="en-US" sz="1100" b="1" dirty="0"/>
                    </a:p>
                  </a:txBody>
                  <a:tcPr anchor="ctr"/>
                </a:tc>
                <a:tc>
                  <a:txBody>
                    <a:bodyPr/>
                    <a:lstStyle/>
                    <a:p>
                      <a:pPr algn="ctr"/>
                      <a:r>
                        <a:rPr lang="en-US" sz="1100" b="1" dirty="0" smtClean="0"/>
                        <a:t>20</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48</a:t>
                      </a:r>
                      <a:endParaRPr lang="en-US" sz="1100" b="1" dirty="0"/>
                    </a:p>
                  </a:txBody>
                  <a:tcPr anchor="ctr"/>
                </a:tc>
                <a:tc>
                  <a:txBody>
                    <a:bodyPr/>
                    <a:lstStyle/>
                    <a:p>
                      <a:pPr algn="ctr"/>
                      <a:r>
                        <a:rPr lang="en-US" sz="1100" b="1" dirty="0" smtClean="0"/>
                        <a:t>32</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40</a:t>
                      </a:r>
                      <a:endParaRPr lang="en-US" sz="1100" b="1" dirty="0"/>
                    </a:p>
                  </a:txBody>
                  <a:tcPr anchor="ctr"/>
                </a:tc>
                <a:tc>
                  <a:txBody>
                    <a:bodyPr/>
                    <a:lstStyle/>
                    <a:p>
                      <a:pPr algn="ctr"/>
                      <a:r>
                        <a:rPr lang="en-US" sz="1100" b="1" dirty="0" smtClean="0"/>
                        <a:t>45</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57</a:t>
                      </a:r>
                      <a:endParaRPr lang="en-US" sz="1100" b="1" dirty="0"/>
                    </a:p>
                  </a:txBody>
                  <a:tcPr anchor="ctr"/>
                </a:tc>
                <a:tc>
                  <a:txBody>
                    <a:bodyPr/>
                    <a:lstStyle/>
                    <a:p>
                      <a:pPr algn="ctr"/>
                      <a:r>
                        <a:rPr lang="en-US" sz="1100" b="1" dirty="0" smtClean="0"/>
                        <a:t>31</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53</a:t>
                      </a:r>
                      <a:endParaRPr lang="en-US" sz="1100" b="1" dirty="0"/>
                    </a:p>
                  </a:txBody>
                  <a:tcPr anchor="ctr"/>
                </a:tc>
                <a:tc>
                  <a:txBody>
                    <a:bodyPr/>
                    <a:lstStyle/>
                    <a:p>
                      <a:pPr algn="ctr"/>
                      <a:r>
                        <a:rPr lang="en-US" sz="1100" b="1" dirty="0" smtClean="0"/>
                        <a:t>25</a:t>
                      </a:r>
                      <a:endParaRPr lang="en-US" sz="1100" b="1" dirty="0"/>
                    </a:p>
                  </a:txBody>
                  <a:tcPr anchor="ctr"/>
                </a:tc>
              </a:tr>
            </a:tbl>
          </a:graphicData>
        </a:graphic>
      </p:graphicFrame>
      <p:graphicFrame>
        <p:nvGraphicFramePr>
          <p:cNvPr id="8" name="Chart 7"/>
          <p:cNvGraphicFramePr/>
          <p:nvPr>
            <p:extLst>
              <p:ext uri="{D42A27DB-BD31-4B8C-83A1-F6EECF244321}">
                <p14:modId xmlns:p14="http://schemas.microsoft.com/office/powerpoint/2010/main" val="412647900"/>
              </p:ext>
            </p:extLst>
          </p:nvPr>
        </p:nvGraphicFramePr>
        <p:xfrm>
          <a:off x="297772" y="2345142"/>
          <a:ext cx="5420068"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8087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83899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400" b="1" dirty="0" smtClean="0">
                <a:latin typeface="Calibri" pitchFamily="34" charset="0"/>
              </a:rPr>
              <a:t>Strong agreement e-commerce should remain as free from regulation &amp; taxation as possible</a:t>
            </a:r>
            <a:endParaRPr lang="en-US" sz="2400" b="1" dirty="0">
              <a:latin typeface="Calibri" pitchFamily="34" charset="0"/>
            </a:endParaRPr>
          </a:p>
        </p:txBody>
      </p:sp>
      <p:sp>
        <p:nvSpPr>
          <p:cNvPr id="27652" name="Slide Number Placeholder 2"/>
          <p:cNvSpPr txBox="1">
            <a:spLocks noGrp="1"/>
          </p:cNvSpPr>
          <p:nvPr/>
        </p:nvSpPr>
        <p:spPr bwMode="auto">
          <a:xfrm>
            <a:off x="7854950" y="6264240"/>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8</a:t>
            </a:fld>
            <a:endParaRPr lang="en-US" sz="1000" dirty="0">
              <a:solidFill>
                <a:srgbClr val="898989"/>
              </a:solidFill>
            </a:endParaRPr>
          </a:p>
        </p:txBody>
      </p:sp>
      <p:sp>
        <p:nvSpPr>
          <p:cNvPr id="13" name="TextBox 12"/>
          <p:cNvSpPr txBox="1"/>
          <p:nvPr/>
        </p:nvSpPr>
        <p:spPr>
          <a:xfrm>
            <a:off x="44786" y="960147"/>
            <a:ext cx="9099214" cy="1015663"/>
          </a:xfrm>
          <a:prstGeom prst="rect">
            <a:avLst/>
          </a:prstGeom>
          <a:noFill/>
        </p:spPr>
        <p:txBody>
          <a:bodyPr wrap="square" rtlCol="0">
            <a:spAutoFit/>
          </a:bodyPr>
          <a:lstStyle/>
          <a:p>
            <a:pPr algn="l"/>
            <a:r>
              <a:rPr lang="en-US" sz="1400" dirty="0" smtClean="0"/>
              <a:t>Thinking </a:t>
            </a:r>
            <a:r>
              <a:rPr lang="en-US" sz="1400" dirty="0"/>
              <a:t>a little more about shopping online, or e-commerce... Please tell me if you agree or disagree with the following statements. The first/next one is </a:t>
            </a:r>
            <a:r>
              <a:rPr lang="en-US" sz="1600" b="1" i="1" dirty="0">
                <a:solidFill>
                  <a:srgbClr val="C00000"/>
                </a:solidFill>
                <a:latin typeface="Arial" panose="020B0604020202020204" pitchFamily="34" charset="0"/>
                <a:cs typeface="Arial" panose="020B0604020202020204" pitchFamily="34" charset="0"/>
              </a:rPr>
              <a:t>The </a:t>
            </a:r>
            <a:r>
              <a:rPr lang="en-US" sz="1600" b="1" i="1" dirty="0" smtClean="0">
                <a:solidFill>
                  <a:srgbClr val="C00000"/>
                </a:solidFill>
                <a:latin typeface="Arial" panose="020B0604020202020204" pitchFamily="34" charset="0"/>
                <a:cs typeface="Arial" panose="020B0604020202020204" pitchFamily="34" charset="0"/>
              </a:rPr>
              <a:t>Internet </a:t>
            </a:r>
            <a:r>
              <a:rPr lang="en-US" sz="1600" b="1" i="1" dirty="0">
                <a:solidFill>
                  <a:srgbClr val="C00000"/>
                </a:solidFill>
                <a:latin typeface="Arial" panose="020B0604020202020204" pitchFamily="34" charset="0"/>
                <a:cs typeface="Arial" panose="020B0604020202020204" pitchFamily="34" charset="0"/>
              </a:rPr>
              <a:t>should remain as free from government regulation and taxation as possible.</a:t>
            </a:r>
            <a:r>
              <a:rPr lang="en-US" sz="1400" i="1" dirty="0">
                <a:solidFill>
                  <a:srgbClr val="C00000"/>
                </a:solidFill>
                <a:latin typeface="Arial" panose="020B0604020202020204" pitchFamily="34" charset="0"/>
                <a:cs typeface="Arial" panose="020B0604020202020204" pitchFamily="34" charset="0"/>
              </a:rPr>
              <a:t> </a:t>
            </a:r>
            <a:r>
              <a:rPr lang="en-US" sz="1400" dirty="0"/>
              <a:t>(IF CHOICE MADE, ASK) Do you strongly (agree/disagree) with it, or just somewhat (agree/disagree) with it?</a:t>
            </a:r>
            <a:endParaRPr lang="en-US" sz="1400" dirty="0">
              <a:solidFill>
                <a:prstClr val="black"/>
              </a:solidFill>
            </a:endParaRPr>
          </a:p>
        </p:txBody>
      </p:sp>
      <p:graphicFrame>
        <p:nvGraphicFramePr>
          <p:cNvPr id="6" name="Chart 5"/>
          <p:cNvGraphicFramePr/>
          <p:nvPr>
            <p:extLst>
              <p:ext uri="{D42A27DB-BD31-4B8C-83A1-F6EECF244321}">
                <p14:modId xmlns:p14="http://schemas.microsoft.com/office/powerpoint/2010/main" val="790794559"/>
              </p:ext>
            </p:extLst>
          </p:nvPr>
        </p:nvGraphicFramePr>
        <p:xfrm>
          <a:off x="274367" y="2291048"/>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11462630"/>
              </p:ext>
            </p:extLst>
          </p:nvPr>
        </p:nvGraphicFramePr>
        <p:xfrm>
          <a:off x="5760707" y="2240293"/>
          <a:ext cx="3078512" cy="2773643"/>
        </p:xfrm>
        <a:graphic>
          <a:graphicData uri="http://schemas.openxmlformats.org/drawingml/2006/table">
            <a:tbl>
              <a:tblPr firstRow="1" bandRow="1">
                <a:tableStyleId>{21E4AEA4-8DFA-4A89-87EB-49C32662AFE0}</a:tableStyleId>
              </a:tblPr>
              <a:tblGrid>
                <a:gridCol w="2194536"/>
                <a:gridCol w="457195"/>
                <a:gridCol w="426781"/>
              </a:tblGrid>
              <a:tr h="701003">
                <a:tc>
                  <a:txBody>
                    <a:bodyPr/>
                    <a:lstStyle/>
                    <a:p>
                      <a:endParaRPr lang="en-US" sz="1000" dirty="0"/>
                    </a:p>
                  </a:txBody>
                  <a:tcPr/>
                </a:tc>
                <a:tc>
                  <a:txBody>
                    <a:bodyPr/>
                    <a:lstStyle/>
                    <a:p>
                      <a:pPr algn="r"/>
                      <a:r>
                        <a:rPr lang="en-US" sz="1000" dirty="0" smtClean="0"/>
                        <a:t>Agree</a:t>
                      </a:r>
                      <a:endParaRPr lang="en-US" sz="1000" dirty="0"/>
                    </a:p>
                  </a:txBody>
                  <a:tcPr vert="vert" anchor="ctr"/>
                </a:tc>
                <a:tc>
                  <a:txBody>
                    <a:bodyPr/>
                    <a:lstStyle/>
                    <a:p>
                      <a:pPr algn="r"/>
                      <a:r>
                        <a:rPr lang="en-US" sz="1000" dirty="0" smtClean="0"/>
                        <a:t>Disagree</a:t>
                      </a:r>
                      <a:endParaRPr lang="en-US" sz="1000" dirty="0"/>
                    </a:p>
                  </a:txBody>
                  <a:tcPr vert="vert" anchor="ctr"/>
                </a:tc>
              </a:tr>
              <a:tr h="234876">
                <a:tc>
                  <a:txBody>
                    <a:bodyPr/>
                    <a:lstStyle/>
                    <a:p>
                      <a:r>
                        <a:rPr lang="en-US" sz="1100" dirty="0" smtClean="0"/>
                        <a:t>Republican (n=137)</a:t>
                      </a:r>
                      <a:endParaRPr lang="en-US" sz="1100" dirty="0"/>
                    </a:p>
                  </a:txBody>
                  <a:tcPr/>
                </a:tc>
                <a:tc>
                  <a:txBody>
                    <a:bodyPr/>
                    <a:lstStyle/>
                    <a:p>
                      <a:pPr algn="ctr"/>
                      <a:r>
                        <a:rPr lang="en-US" sz="1100" b="1" dirty="0" smtClean="0"/>
                        <a:t>81</a:t>
                      </a:r>
                      <a:endParaRPr lang="en-US" sz="1100" b="1" dirty="0"/>
                    </a:p>
                  </a:txBody>
                  <a:tcPr anchor="ctr"/>
                </a:tc>
                <a:tc>
                  <a:txBody>
                    <a:bodyPr/>
                    <a:lstStyle/>
                    <a:p>
                      <a:pPr algn="ctr"/>
                      <a:r>
                        <a:rPr lang="en-US" sz="1100" b="1" dirty="0" smtClean="0"/>
                        <a:t>18</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75</a:t>
                      </a:r>
                      <a:endParaRPr lang="en-US" sz="1100" b="1" dirty="0"/>
                    </a:p>
                  </a:txBody>
                  <a:tcPr anchor="ctr"/>
                </a:tc>
                <a:tc>
                  <a:txBody>
                    <a:bodyPr/>
                    <a:lstStyle/>
                    <a:p>
                      <a:pPr algn="ctr"/>
                      <a:r>
                        <a:rPr lang="en-US" sz="1100" b="1" dirty="0" smtClean="0"/>
                        <a:t>21</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66</a:t>
                      </a:r>
                      <a:endParaRPr lang="en-US" sz="1100" b="1" dirty="0"/>
                    </a:p>
                  </a:txBody>
                  <a:tcPr anchor="ctr"/>
                </a:tc>
                <a:tc>
                  <a:txBody>
                    <a:bodyPr/>
                    <a:lstStyle/>
                    <a:p>
                      <a:pPr algn="ctr"/>
                      <a:r>
                        <a:rPr lang="en-US" sz="1100" b="1" dirty="0" smtClean="0"/>
                        <a:t>29</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78</a:t>
                      </a:r>
                      <a:endParaRPr lang="en-US" sz="1100" b="1" dirty="0"/>
                    </a:p>
                  </a:txBody>
                  <a:tcPr anchor="ctr"/>
                </a:tc>
                <a:tc>
                  <a:txBody>
                    <a:bodyPr/>
                    <a:lstStyle/>
                    <a:p>
                      <a:pPr algn="ctr"/>
                      <a:r>
                        <a:rPr lang="en-US" sz="1100" b="1" dirty="0" smtClean="0"/>
                        <a:t>20</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67</a:t>
                      </a:r>
                      <a:endParaRPr lang="en-US" sz="1100" b="1" dirty="0"/>
                    </a:p>
                  </a:txBody>
                  <a:tcPr anchor="ctr"/>
                </a:tc>
                <a:tc>
                  <a:txBody>
                    <a:bodyPr/>
                    <a:lstStyle/>
                    <a:p>
                      <a:pPr algn="ctr"/>
                      <a:r>
                        <a:rPr lang="en-US" sz="1100" b="1" dirty="0" smtClean="0"/>
                        <a:t>29</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74</a:t>
                      </a:r>
                      <a:endParaRPr lang="en-US" sz="1100" b="1" dirty="0"/>
                    </a:p>
                  </a:txBody>
                  <a:tcPr anchor="ctr"/>
                </a:tc>
                <a:tc>
                  <a:txBody>
                    <a:bodyPr/>
                    <a:lstStyle/>
                    <a:p>
                      <a:pPr algn="ctr"/>
                      <a:r>
                        <a:rPr lang="en-US" sz="1100" b="1" dirty="0" smtClean="0"/>
                        <a:t>24</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80</a:t>
                      </a:r>
                      <a:endParaRPr lang="en-US" sz="1100" b="1" dirty="0"/>
                    </a:p>
                  </a:txBody>
                  <a:tcPr anchor="ctr"/>
                </a:tc>
                <a:tc>
                  <a:txBody>
                    <a:bodyPr/>
                    <a:lstStyle/>
                    <a:p>
                      <a:pPr algn="ctr"/>
                      <a:r>
                        <a:rPr lang="en-US" sz="1100" b="1" dirty="0" smtClean="0"/>
                        <a:t>18</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70</a:t>
                      </a:r>
                      <a:endParaRPr lang="en-US" sz="1100" b="1" dirty="0"/>
                    </a:p>
                  </a:txBody>
                  <a:tcPr anchor="ctr"/>
                </a:tc>
                <a:tc>
                  <a:txBody>
                    <a:bodyPr/>
                    <a:lstStyle/>
                    <a:p>
                      <a:pPr algn="ctr"/>
                      <a:r>
                        <a:rPr lang="en-US" sz="1100" b="1" dirty="0" smtClean="0"/>
                        <a:t>25</a:t>
                      </a:r>
                      <a:endParaRPr lang="en-US" sz="1100" b="1" dirty="0"/>
                    </a:p>
                  </a:txBody>
                  <a:tcPr anchor="ctr"/>
                </a:tc>
              </a:tr>
            </a:tbl>
          </a:graphicData>
        </a:graphic>
      </p:graphicFrame>
      <p:sp>
        <p:nvSpPr>
          <p:cNvPr id="8" name="TextBox 7"/>
          <p:cNvSpPr txBox="1"/>
          <p:nvPr/>
        </p:nvSpPr>
        <p:spPr>
          <a:xfrm>
            <a:off x="2409352" y="2390181"/>
            <a:ext cx="1449436" cy="338554"/>
          </a:xfrm>
          <a:prstGeom prst="rect">
            <a:avLst/>
          </a:prstGeom>
          <a:noFill/>
        </p:spPr>
        <p:txBody>
          <a:bodyPr wrap="none" rtlCol="0">
            <a:spAutoFit/>
          </a:bodyPr>
          <a:lstStyle/>
          <a:p>
            <a:r>
              <a:rPr lang="en-US" sz="1600" b="1" dirty="0" smtClean="0">
                <a:solidFill>
                  <a:schemeClr val="accent2">
                    <a:lumMod val="50000"/>
                  </a:schemeClr>
                </a:solidFill>
              </a:rPr>
              <a:t>AGREE: 73%</a:t>
            </a:r>
            <a:endParaRPr lang="en-US" sz="1600" b="1" dirty="0">
              <a:solidFill>
                <a:schemeClr val="accent2">
                  <a:lumMod val="50000"/>
                </a:schemeClr>
              </a:solidFill>
            </a:endParaRPr>
          </a:p>
        </p:txBody>
      </p:sp>
      <p:sp>
        <p:nvSpPr>
          <p:cNvPr id="14" name="TextBox 13"/>
          <p:cNvSpPr txBox="1"/>
          <p:nvPr/>
        </p:nvSpPr>
        <p:spPr>
          <a:xfrm>
            <a:off x="84733" y="5993324"/>
            <a:ext cx="1790875" cy="338554"/>
          </a:xfrm>
          <a:prstGeom prst="rect">
            <a:avLst/>
          </a:prstGeom>
          <a:noFill/>
        </p:spPr>
        <p:txBody>
          <a:bodyPr wrap="none" rtlCol="0">
            <a:spAutoFit/>
          </a:bodyPr>
          <a:lstStyle/>
          <a:p>
            <a:r>
              <a:rPr lang="en-US" sz="1600" b="1" dirty="0" smtClean="0">
                <a:solidFill>
                  <a:schemeClr val="accent2">
                    <a:lumMod val="50000"/>
                  </a:schemeClr>
                </a:solidFill>
              </a:rPr>
              <a:t>DISAGREE: 23%</a:t>
            </a:r>
            <a:endParaRPr lang="en-US" sz="1600" b="1" dirty="0">
              <a:solidFill>
                <a:schemeClr val="accent2">
                  <a:lumMod val="50000"/>
                </a:schemeClr>
              </a:solidFill>
            </a:endParaRPr>
          </a:p>
        </p:txBody>
      </p:sp>
    </p:spTree>
    <p:extLst>
      <p:ext uri="{BB962C8B-B14F-4D97-AF65-F5344CB8AC3E}">
        <p14:creationId xmlns:p14="http://schemas.microsoft.com/office/powerpoint/2010/main" val="2883055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94"/>
          <p:cNvSpPr txBox="1">
            <a:spLocks noChangeArrowheads="1"/>
          </p:cNvSpPr>
          <p:nvPr/>
        </p:nvSpPr>
        <p:spPr bwMode="auto">
          <a:xfrm>
            <a:off x="68263" y="22225"/>
            <a:ext cx="83899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l">
              <a:spcBef>
                <a:spcPct val="50000"/>
              </a:spcBef>
            </a:pPr>
            <a:r>
              <a:rPr lang="en-US" sz="2400" b="1" dirty="0" smtClean="0">
                <a:latin typeface="Calibri" pitchFamily="34" charset="0"/>
              </a:rPr>
              <a:t>Missouri voters don’t want Missouri e-merchants subject to enforcement from out-of-state tax collectors </a:t>
            </a:r>
            <a:endParaRPr lang="en-US" sz="2400" b="1" dirty="0">
              <a:latin typeface="Calibri" pitchFamily="34" charset="0"/>
            </a:endParaRPr>
          </a:p>
        </p:txBody>
      </p:sp>
      <p:sp>
        <p:nvSpPr>
          <p:cNvPr id="27652" name="Slide Number Placeholder 2"/>
          <p:cNvSpPr txBox="1">
            <a:spLocks noGrp="1"/>
          </p:cNvSpPr>
          <p:nvPr/>
        </p:nvSpPr>
        <p:spPr bwMode="auto">
          <a:xfrm>
            <a:off x="7854950" y="6263609"/>
            <a:ext cx="120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100">
                <a:solidFill>
                  <a:schemeClr val="tx1"/>
                </a:solidFill>
                <a:latin typeface="Arial" charset="0"/>
              </a:defRPr>
            </a:lvl1pPr>
            <a:lvl2pPr marL="742950" indent="-285750">
              <a:defRPr sz="1100">
                <a:solidFill>
                  <a:schemeClr val="tx1"/>
                </a:solidFill>
                <a:latin typeface="Arial" charset="0"/>
              </a:defRPr>
            </a:lvl2pPr>
            <a:lvl3pPr marL="1143000" indent="-228600">
              <a:defRPr sz="1100">
                <a:solidFill>
                  <a:schemeClr val="tx1"/>
                </a:solidFill>
                <a:latin typeface="Arial" charset="0"/>
              </a:defRPr>
            </a:lvl3pPr>
            <a:lvl4pPr marL="1600200" indent="-228600">
              <a:defRPr sz="1100">
                <a:solidFill>
                  <a:schemeClr val="tx1"/>
                </a:solidFill>
                <a:latin typeface="Arial" charset="0"/>
              </a:defRPr>
            </a:lvl4pPr>
            <a:lvl5pPr marL="2057400" indent="-228600">
              <a:defRPr sz="1100">
                <a:solidFill>
                  <a:schemeClr val="tx1"/>
                </a:solidFill>
                <a:latin typeface="Arial" charset="0"/>
              </a:defRPr>
            </a:lvl5pPr>
            <a:lvl6pPr marL="2514600" indent="-228600" algn="ctr" eaLnBrk="0" fontAlgn="base" hangingPunct="0">
              <a:spcBef>
                <a:spcPct val="0"/>
              </a:spcBef>
              <a:spcAft>
                <a:spcPct val="0"/>
              </a:spcAft>
              <a:defRPr sz="1100">
                <a:solidFill>
                  <a:schemeClr val="tx1"/>
                </a:solidFill>
                <a:latin typeface="Arial" charset="0"/>
              </a:defRPr>
            </a:lvl6pPr>
            <a:lvl7pPr marL="2971800" indent="-228600" algn="ctr" eaLnBrk="0" fontAlgn="base" hangingPunct="0">
              <a:spcBef>
                <a:spcPct val="0"/>
              </a:spcBef>
              <a:spcAft>
                <a:spcPct val="0"/>
              </a:spcAft>
              <a:defRPr sz="1100">
                <a:solidFill>
                  <a:schemeClr val="tx1"/>
                </a:solidFill>
                <a:latin typeface="Arial" charset="0"/>
              </a:defRPr>
            </a:lvl7pPr>
            <a:lvl8pPr marL="3429000" indent="-228600" algn="ctr" eaLnBrk="0" fontAlgn="base" hangingPunct="0">
              <a:spcBef>
                <a:spcPct val="0"/>
              </a:spcBef>
              <a:spcAft>
                <a:spcPct val="0"/>
              </a:spcAft>
              <a:defRPr sz="1100">
                <a:solidFill>
                  <a:schemeClr val="tx1"/>
                </a:solidFill>
                <a:latin typeface="Arial" charset="0"/>
              </a:defRPr>
            </a:lvl8pPr>
            <a:lvl9pPr marL="3886200" indent="-228600" algn="ctr" eaLnBrk="0" fontAlgn="base" hangingPunct="0">
              <a:spcBef>
                <a:spcPct val="0"/>
              </a:spcBef>
              <a:spcAft>
                <a:spcPct val="0"/>
              </a:spcAft>
              <a:defRPr sz="1100">
                <a:solidFill>
                  <a:schemeClr val="tx1"/>
                </a:solidFill>
                <a:latin typeface="Arial" charset="0"/>
              </a:defRPr>
            </a:lvl9pPr>
          </a:lstStyle>
          <a:p>
            <a:pPr algn="r"/>
            <a:fld id="{40FA5644-2C68-44B7-8FB3-92A461C6BD0C}" type="slidenum">
              <a:rPr lang="en-US" sz="1000">
                <a:solidFill>
                  <a:srgbClr val="898989"/>
                </a:solidFill>
              </a:rPr>
              <a:pPr algn="r"/>
              <a:t>9</a:t>
            </a:fld>
            <a:endParaRPr lang="en-US" sz="1000" dirty="0">
              <a:solidFill>
                <a:srgbClr val="898989"/>
              </a:solidFill>
            </a:endParaRPr>
          </a:p>
        </p:txBody>
      </p:sp>
      <p:sp>
        <p:nvSpPr>
          <p:cNvPr id="13" name="TextBox 12"/>
          <p:cNvSpPr txBox="1"/>
          <p:nvPr/>
        </p:nvSpPr>
        <p:spPr>
          <a:xfrm>
            <a:off x="44786" y="960147"/>
            <a:ext cx="9099214" cy="1261884"/>
          </a:xfrm>
          <a:prstGeom prst="rect">
            <a:avLst/>
          </a:prstGeom>
          <a:noFill/>
        </p:spPr>
        <p:txBody>
          <a:bodyPr wrap="square" rtlCol="0">
            <a:spAutoFit/>
          </a:bodyPr>
          <a:lstStyle/>
          <a:p>
            <a:pPr algn="l"/>
            <a:r>
              <a:rPr lang="en-US" sz="1400" dirty="0" smtClean="0"/>
              <a:t>Thinking </a:t>
            </a:r>
            <a:r>
              <a:rPr lang="en-US" sz="1400" dirty="0"/>
              <a:t>a little more about shopping online, or e-commerce... Please tell me if you agree or disagree with the following statements. The first/next one is </a:t>
            </a:r>
            <a:r>
              <a:rPr lang="en-US" sz="1600" b="1" i="1" dirty="0">
                <a:solidFill>
                  <a:srgbClr val="C00000"/>
                </a:solidFill>
                <a:latin typeface="Arial" panose="020B0604020202020204" pitchFamily="34" charset="0"/>
                <a:cs typeface="Arial" panose="020B0604020202020204" pitchFamily="34" charset="0"/>
              </a:rPr>
              <a:t>Out-of-state tax collectors, such as those from the State of New York, should not gain new power to audit and take into New York courts, online retailers who operate from </a:t>
            </a:r>
            <a:r>
              <a:rPr lang="en-US" sz="1600" b="1" i="1" dirty="0" smtClean="0">
                <a:solidFill>
                  <a:srgbClr val="C00000"/>
                </a:solidFill>
                <a:latin typeface="Arial" panose="020B0604020202020204" pitchFamily="34" charset="0"/>
                <a:cs typeface="Arial" panose="020B0604020202020204" pitchFamily="34" charset="0"/>
              </a:rPr>
              <a:t>Missouri</a:t>
            </a:r>
            <a:r>
              <a:rPr lang="en-US" sz="1400" i="1" dirty="0" smtClean="0">
                <a:latin typeface="Arial" panose="020B0604020202020204" pitchFamily="34" charset="0"/>
                <a:cs typeface="Arial" panose="020B0604020202020204" pitchFamily="34" charset="0"/>
              </a:rPr>
              <a:t>. </a:t>
            </a:r>
            <a:r>
              <a:rPr lang="en-US" sz="1400" dirty="0"/>
              <a:t>(IF CHOICE MADE, ASK) Do you strongly (agree/disagree) with it, or just somewhat (agree/disagree) with it?</a:t>
            </a:r>
            <a:endParaRPr lang="en-US" sz="1400" dirty="0">
              <a:solidFill>
                <a:prstClr val="black"/>
              </a:solidFill>
            </a:endParaRPr>
          </a:p>
        </p:txBody>
      </p:sp>
      <p:graphicFrame>
        <p:nvGraphicFramePr>
          <p:cNvPr id="6" name="Chart 5"/>
          <p:cNvGraphicFramePr/>
          <p:nvPr>
            <p:extLst>
              <p:ext uri="{D42A27DB-BD31-4B8C-83A1-F6EECF244321}">
                <p14:modId xmlns:p14="http://schemas.microsoft.com/office/powerpoint/2010/main" val="2589505646"/>
              </p:ext>
            </p:extLst>
          </p:nvPr>
        </p:nvGraphicFramePr>
        <p:xfrm>
          <a:off x="274367" y="2291048"/>
          <a:ext cx="5420068" cy="40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10444212"/>
              </p:ext>
            </p:extLst>
          </p:nvPr>
        </p:nvGraphicFramePr>
        <p:xfrm>
          <a:off x="5852146" y="2390181"/>
          <a:ext cx="3078512" cy="2739447"/>
        </p:xfrm>
        <a:graphic>
          <a:graphicData uri="http://schemas.openxmlformats.org/drawingml/2006/table">
            <a:tbl>
              <a:tblPr firstRow="1" bandRow="1">
                <a:tableStyleId>{21E4AEA4-8DFA-4A89-87EB-49C32662AFE0}</a:tableStyleId>
              </a:tblPr>
              <a:tblGrid>
                <a:gridCol w="2194536"/>
                <a:gridCol w="457195"/>
                <a:gridCol w="426781"/>
              </a:tblGrid>
              <a:tr h="666807">
                <a:tc>
                  <a:txBody>
                    <a:bodyPr/>
                    <a:lstStyle/>
                    <a:p>
                      <a:endParaRPr lang="en-US" sz="1000" dirty="0"/>
                    </a:p>
                  </a:txBody>
                  <a:tcPr/>
                </a:tc>
                <a:tc>
                  <a:txBody>
                    <a:bodyPr/>
                    <a:lstStyle/>
                    <a:p>
                      <a:pPr algn="r"/>
                      <a:r>
                        <a:rPr lang="en-US" sz="1000" dirty="0" smtClean="0"/>
                        <a:t>Agree</a:t>
                      </a:r>
                      <a:endParaRPr lang="en-US" sz="1000" dirty="0"/>
                    </a:p>
                  </a:txBody>
                  <a:tcPr vert="vert" anchor="ctr"/>
                </a:tc>
                <a:tc>
                  <a:txBody>
                    <a:bodyPr/>
                    <a:lstStyle/>
                    <a:p>
                      <a:pPr algn="r"/>
                      <a:r>
                        <a:rPr lang="en-US" sz="1000" dirty="0" smtClean="0"/>
                        <a:t>Disagree</a:t>
                      </a:r>
                      <a:endParaRPr lang="en-US" sz="1000" dirty="0"/>
                    </a:p>
                  </a:txBody>
                  <a:tcPr vert="vert" anchor="ctr"/>
                </a:tc>
              </a:tr>
              <a:tr h="234876">
                <a:tc>
                  <a:txBody>
                    <a:bodyPr/>
                    <a:lstStyle/>
                    <a:p>
                      <a:r>
                        <a:rPr lang="en-US" sz="1100" dirty="0" smtClean="0"/>
                        <a:t>Republican (n=137)</a:t>
                      </a:r>
                      <a:endParaRPr lang="en-US" sz="1100" dirty="0"/>
                    </a:p>
                  </a:txBody>
                  <a:tcPr/>
                </a:tc>
                <a:tc>
                  <a:txBody>
                    <a:bodyPr/>
                    <a:lstStyle/>
                    <a:p>
                      <a:pPr algn="ctr"/>
                      <a:r>
                        <a:rPr lang="en-US" sz="1100" b="1" dirty="0" smtClean="0"/>
                        <a:t>70</a:t>
                      </a:r>
                      <a:endParaRPr lang="en-US" sz="1100" b="1" dirty="0"/>
                    </a:p>
                  </a:txBody>
                  <a:tcPr anchor="ctr"/>
                </a:tc>
                <a:tc>
                  <a:txBody>
                    <a:bodyPr/>
                    <a:lstStyle/>
                    <a:p>
                      <a:pPr algn="ctr"/>
                      <a:r>
                        <a:rPr lang="en-US" sz="1100" b="1" dirty="0" smtClean="0"/>
                        <a:t>27</a:t>
                      </a:r>
                      <a:endParaRPr lang="en-US" sz="1100" b="1" dirty="0"/>
                    </a:p>
                  </a:txBody>
                  <a:tcPr anchor="ctr"/>
                </a:tc>
              </a:tr>
              <a:tr h="222983">
                <a:tc>
                  <a:txBody>
                    <a:bodyPr/>
                    <a:lstStyle/>
                    <a:p>
                      <a:r>
                        <a:rPr lang="en-US" sz="1100" dirty="0" smtClean="0"/>
                        <a:t>Independent (n=124)</a:t>
                      </a:r>
                      <a:endParaRPr lang="en-US" sz="1100" dirty="0"/>
                    </a:p>
                  </a:txBody>
                  <a:tcPr/>
                </a:tc>
                <a:tc>
                  <a:txBody>
                    <a:bodyPr/>
                    <a:lstStyle/>
                    <a:p>
                      <a:pPr algn="ctr"/>
                      <a:r>
                        <a:rPr lang="en-US" sz="1100" b="1" dirty="0" smtClean="0"/>
                        <a:t>69</a:t>
                      </a:r>
                      <a:endParaRPr lang="en-US" sz="1100" b="1" dirty="0"/>
                    </a:p>
                  </a:txBody>
                  <a:tcPr anchor="ctr"/>
                </a:tc>
                <a:tc>
                  <a:txBody>
                    <a:bodyPr/>
                    <a:lstStyle/>
                    <a:p>
                      <a:pPr algn="ctr"/>
                      <a:r>
                        <a:rPr lang="en-US" sz="1100" b="1" dirty="0" smtClean="0"/>
                        <a:t>25</a:t>
                      </a:r>
                      <a:endParaRPr lang="en-US" sz="1100" b="1" dirty="0"/>
                    </a:p>
                  </a:txBody>
                  <a:tcPr anchor="ctr"/>
                </a:tc>
              </a:tr>
              <a:tr h="222983">
                <a:tc>
                  <a:txBody>
                    <a:bodyPr/>
                    <a:lstStyle/>
                    <a:p>
                      <a:r>
                        <a:rPr lang="en-US" sz="1100" dirty="0" smtClean="0"/>
                        <a:t>Democrat (n=125)</a:t>
                      </a:r>
                      <a:endParaRPr lang="en-US" sz="1100" dirty="0"/>
                    </a:p>
                  </a:txBody>
                  <a:tcPr/>
                </a:tc>
                <a:tc>
                  <a:txBody>
                    <a:bodyPr/>
                    <a:lstStyle/>
                    <a:p>
                      <a:pPr algn="ctr"/>
                      <a:r>
                        <a:rPr lang="en-US" sz="1100" b="1" dirty="0" smtClean="0"/>
                        <a:t>65</a:t>
                      </a:r>
                      <a:endParaRPr lang="en-US" sz="1100" b="1" dirty="0"/>
                    </a:p>
                  </a:txBody>
                  <a:tcPr anchor="ctr"/>
                </a:tc>
                <a:tc>
                  <a:txBody>
                    <a:bodyPr/>
                    <a:lstStyle/>
                    <a:p>
                      <a:pPr algn="ctr"/>
                      <a:r>
                        <a:rPr lang="en-US" sz="1100" b="1" dirty="0" smtClean="0"/>
                        <a:t>26</a:t>
                      </a:r>
                      <a:endParaRPr lang="en-US" sz="1100" b="1" dirty="0"/>
                    </a:p>
                  </a:txBody>
                  <a:tcPr anchor="ctr"/>
                </a:tc>
              </a:tr>
              <a:tr h="222983">
                <a:tc>
                  <a:txBody>
                    <a:bodyPr/>
                    <a:lstStyle/>
                    <a:p>
                      <a:r>
                        <a:rPr lang="en-US" sz="1100" dirty="0" smtClean="0"/>
                        <a:t>Conservative (n=181)</a:t>
                      </a:r>
                      <a:endParaRPr lang="en-US" sz="1100" dirty="0"/>
                    </a:p>
                  </a:txBody>
                  <a:tcPr/>
                </a:tc>
                <a:tc>
                  <a:txBody>
                    <a:bodyPr/>
                    <a:lstStyle/>
                    <a:p>
                      <a:pPr algn="ctr"/>
                      <a:r>
                        <a:rPr lang="en-US" sz="1100" b="1" dirty="0" smtClean="0"/>
                        <a:t>68</a:t>
                      </a:r>
                      <a:endParaRPr lang="en-US" sz="1100" b="1" dirty="0"/>
                    </a:p>
                  </a:txBody>
                  <a:tcPr anchor="ctr"/>
                </a:tc>
                <a:tc>
                  <a:txBody>
                    <a:bodyPr/>
                    <a:lstStyle/>
                    <a:p>
                      <a:pPr algn="ctr"/>
                      <a:r>
                        <a:rPr lang="en-US" sz="1100" b="1" dirty="0" smtClean="0"/>
                        <a:t>30</a:t>
                      </a:r>
                      <a:endParaRPr lang="en-US" sz="1100" b="1" dirty="0"/>
                    </a:p>
                  </a:txBody>
                  <a:tcPr anchor="ctr"/>
                </a:tc>
              </a:tr>
              <a:tr h="222983">
                <a:tc>
                  <a:txBody>
                    <a:bodyPr/>
                    <a:lstStyle/>
                    <a:p>
                      <a:r>
                        <a:rPr lang="en-US" sz="1100" dirty="0" smtClean="0"/>
                        <a:t>Moderate (n=119)</a:t>
                      </a:r>
                      <a:endParaRPr lang="en-US" sz="1100" dirty="0"/>
                    </a:p>
                  </a:txBody>
                  <a:tcPr/>
                </a:tc>
                <a:tc>
                  <a:txBody>
                    <a:bodyPr/>
                    <a:lstStyle/>
                    <a:p>
                      <a:pPr algn="ctr"/>
                      <a:r>
                        <a:rPr lang="en-US" sz="1100" b="1" dirty="0" smtClean="0"/>
                        <a:t>72</a:t>
                      </a:r>
                      <a:endParaRPr lang="en-US" sz="1100" b="1" dirty="0"/>
                    </a:p>
                  </a:txBody>
                  <a:tcPr anchor="ctr"/>
                </a:tc>
                <a:tc>
                  <a:txBody>
                    <a:bodyPr/>
                    <a:lstStyle/>
                    <a:p>
                      <a:pPr algn="ctr"/>
                      <a:r>
                        <a:rPr lang="en-US" sz="1100" b="1" dirty="0" smtClean="0"/>
                        <a:t>23</a:t>
                      </a:r>
                      <a:endParaRPr lang="en-US" sz="1100" b="1" dirty="0"/>
                    </a:p>
                  </a:txBody>
                  <a:tcPr anchor="ctr"/>
                </a:tc>
              </a:tr>
              <a:tr h="222983">
                <a:tc>
                  <a:txBody>
                    <a:bodyPr/>
                    <a:lstStyle/>
                    <a:p>
                      <a:r>
                        <a:rPr lang="en-US" sz="1100" dirty="0" smtClean="0"/>
                        <a:t>Liberal (n=68)</a:t>
                      </a:r>
                      <a:endParaRPr lang="en-US" sz="1100" dirty="0"/>
                    </a:p>
                  </a:txBody>
                  <a:tcPr/>
                </a:tc>
                <a:tc>
                  <a:txBody>
                    <a:bodyPr/>
                    <a:lstStyle/>
                    <a:p>
                      <a:pPr algn="ctr"/>
                      <a:r>
                        <a:rPr lang="en-US" sz="1100" b="1" dirty="0" smtClean="0"/>
                        <a:t>69</a:t>
                      </a:r>
                      <a:endParaRPr lang="en-US" sz="1100" b="1" dirty="0"/>
                    </a:p>
                  </a:txBody>
                  <a:tcPr anchor="ctr"/>
                </a:tc>
                <a:tc>
                  <a:txBody>
                    <a:bodyPr/>
                    <a:lstStyle/>
                    <a:p>
                      <a:pPr algn="ctr"/>
                      <a:r>
                        <a:rPr lang="en-US" sz="1100" b="1" dirty="0" smtClean="0"/>
                        <a:t>24</a:t>
                      </a:r>
                      <a:endParaRPr lang="en-US" sz="1100" b="1" dirty="0"/>
                    </a:p>
                  </a:txBody>
                  <a:tcPr anchor="ctr"/>
                </a:tc>
              </a:tr>
              <a:tr h="222983">
                <a:tc>
                  <a:txBody>
                    <a:bodyPr/>
                    <a:lstStyle/>
                    <a:p>
                      <a:r>
                        <a:rPr lang="en-US" sz="1100" dirty="0" smtClean="0"/>
                        <a:t>Freq. Online Shopper (n=136)</a:t>
                      </a:r>
                      <a:endParaRPr lang="en-US" sz="1100" dirty="0"/>
                    </a:p>
                  </a:txBody>
                  <a:tcPr/>
                </a:tc>
                <a:tc>
                  <a:txBody>
                    <a:bodyPr/>
                    <a:lstStyle/>
                    <a:p>
                      <a:pPr algn="ctr"/>
                      <a:r>
                        <a:rPr lang="en-US" sz="1100" b="1" dirty="0" smtClean="0"/>
                        <a:t>70</a:t>
                      </a:r>
                      <a:endParaRPr lang="en-US" sz="1100" b="1" dirty="0"/>
                    </a:p>
                  </a:txBody>
                  <a:tcPr anchor="ctr"/>
                </a:tc>
                <a:tc>
                  <a:txBody>
                    <a:bodyPr/>
                    <a:lstStyle/>
                    <a:p>
                      <a:pPr algn="ctr"/>
                      <a:r>
                        <a:rPr lang="en-US" sz="1100" b="1" dirty="0" smtClean="0"/>
                        <a:t>26</a:t>
                      </a:r>
                      <a:endParaRPr lang="en-US" sz="1100" b="1" dirty="0"/>
                    </a:p>
                  </a:txBody>
                  <a:tcPr anchor="ctr"/>
                </a:tc>
              </a:tr>
              <a:tr h="222983">
                <a:tc>
                  <a:txBody>
                    <a:bodyPr/>
                    <a:lstStyle/>
                    <a:p>
                      <a:r>
                        <a:rPr lang="en-US" sz="1100" dirty="0" err="1" smtClean="0"/>
                        <a:t>Infreq</a:t>
                      </a:r>
                      <a:r>
                        <a:rPr lang="en-US" sz="1100" dirty="0" smtClean="0"/>
                        <a:t>. Online Shopper (n=260)</a:t>
                      </a:r>
                      <a:endParaRPr lang="en-US" sz="1100" dirty="0"/>
                    </a:p>
                  </a:txBody>
                  <a:tcPr/>
                </a:tc>
                <a:tc>
                  <a:txBody>
                    <a:bodyPr/>
                    <a:lstStyle/>
                    <a:p>
                      <a:pPr algn="ctr"/>
                      <a:r>
                        <a:rPr lang="en-US" sz="1100" b="1" dirty="0" smtClean="0"/>
                        <a:t>67</a:t>
                      </a:r>
                      <a:endParaRPr lang="en-US" sz="1100" b="1" dirty="0"/>
                    </a:p>
                  </a:txBody>
                  <a:tcPr anchor="ctr"/>
                </a:tc>
                <a:tc>
                  <a:txBody>
                    <a:bodyPr/>
                    <a:lstStyle/>
                    <a:p>
                      <a:pPr algn="ctr"/>
                      <a:r>
                        <a:rPr lang="en-US" sz="1100" b="1" dirty="0" smtClean="0"/>
                        <a:t>26</a:t>
                      </a:r>
                      <a:endParaRPr lang="en-US" sz="1100" b="1" dirty="0"/>
                    </a:p>
                  </a:txBody>
                  <a:tcPr anchor="ctr"/>
                </a:tc>
              </a:tr>
            </a:tbl>
          </a:graphicData>
        </a:graphic>
      </p:graphicFrame>
      <p:sp>
        <p:nvSpPr>
          <p:cNvPr id="8" name="TextBox 7"/>
          <p:cNvSpPr txBox="1"/>
          <p:nvPr/>
        </p:nvSpPr>
        <p:spPr>
          <a:xfrm>
            <a:off x="2409352" y="2390181"/>
            <a:ext cx="1449436" cy="338554"/>
          </a:xfrm>
          <a:prstGeom prst="rect">
            <a:avLst/>
          </a:prstGeom>
          <a:noFill/>
        </p:spPr>
        <p:txBody>
          <a:bodyPr wrap="none" rtlCol="0">
            <a:spAutoFit/>
          </a:bodyPr>
          <a:lstStyle/>
          <a:p>
            <a:r>
              <a:rPr lang="en-US" sz="1600" b="1" dirty="0" smtClean="0">
                <a:solidFill>
                  <a:schemeClr val="accent2">
                    <a:lumMod val="50000"/>
                  </a:schemeClr>
                </a:solidFill>
              </a:rPr>
              <a:t>AGREE: 67%</a:t>
            </a:r>
            <a:endParaRPr lang="en-US" sz="1600" b="1" dirty="0">
              <a:solidFill>
                <a:schemeClr val="accent2">
                  <a:lumMod val="50000"/>
                </a:schemeClr>
              </a:solidFill>
            </a:endParaRPr>
          </a:p>
        </p:txBody>
      </p:sp>
      <p:sp>
        <p:nvSpPr>
          <p:cNvPr id="14" name="TextBox 13"/>
          <p:cNvSpPr txBox="1"/>
          <p:nvPr/>
        </p:nvSpPr>
        <p:spPr>
          <a:xfrm>
            <a:off x="84732" y="5993324"/>
            <a:ext cx="1790876" cy="338554"/>
          </a:xfrm>
          <a:prstGeom prst="rect">
            <a:avLst/>
          </a:prstGeom>
          <a:noFill/>
        </p:spPr>
        <p:txBody>
          <a:bodyPr wrap="none" rtlCol="0">
            <a:spAutoFit/>
          </a:bodyPr>
          <a:lstStyle/>
          <a:p>
            <a:r>
              <a:rPr lang="en-US" sz="1600" b="1" dirty="0" smtClean="0">
                <a:solidFill>
                  <a:schemeClr val="accent2">
                    <a:lumMod val="50000"/>
                  </a:schemeClr>
                </a:solidFill>
              </a:rPr>
              <a:t>DISAGREE: 26%</a:t>
            </a:r>
            <a:endParaRPr lang="en-US" sz="1600" b="1" dirty="0">
              <a:solidFill>
                <a:schemeClr val="accent2">
                  <a:lumMod val="50000"/>
                </a:schemeClr>
              </a:solidFill>
            </a:endParaRPr>
          </a:p>
        </p:txBody>
      </p:sp>
    </p:spTree>
    <p:extLst>
      <p:ext uri="{BB962C8B-B14F-4D97-AF65-F5344CB8AC3E}">
        <p14:creationId xmlns:p14="http://schemas.microsoft.com/office/powerpoint/2010/main" val="1861353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1492</Words>
  <Application>Microsoft Office PowerPoint</Application>
  <PresentationFormat>Letter Paper (8.5x11 in)</PresentationFormat>
  <Paragraphs>242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2014-06-30T05:11:33Z</dcterms:created>
  <dcterms:modified xsi:type="dcterms:W3CDTF">2014-09-04T02:27:36Z</dcterms:modified>
</cp:coreProperties>
</file>